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2" r:id="rId3"/>
    <p:sldId id="263" r:id="rId4"/>
    <p:sldId id="269" r:id="rId5"/>
    <p:sldId id="267" r:id="rId6"/>
    <p:sldId id="272" r:id="rId7"/>
    <p:sldId id="275" r:id="rId8"/>
    <p:sldId id="270" r:id="rId9"/>
    <p:sldId id="271" r:id="rId10"/>
    <p:sldId id="303" r:id="rId11"/>
    <p:sldId id="307" r:id="rId12"/>
    <p:sldId id="308" r:id="rId13"/>
    <p:sldId id="31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280" r:id="rId37"/>
    <p:sldId id="311" r:id="rId38"/>
    <p:sldId id="312" r:id="rId39"/>
    <p:sldId id="309" r:id="rId40"/>
    <p:sldId id="277" r:id="rId41"/>
    <p:sldId id="306" r:id="rId42"/>
    <p:sldId id="304" r:id="rId43"/>
    <p:sldId id="278" r:id="rId44"/>
    <p:sldId id="279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A35"/>
    <a:srgbClr val="ED7D31"/>
    <a:srgbClr val="FFC926"/>
    <a:srgbClr val="33CC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7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0F614-04EF-4AF7-8161-999E8FC69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6A17F4-1351-4737-A976-B73A88358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25C59-FECF-46B6-9CC3-9BFB0AE8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29CAB3-60D8-4201-8CD2-FD05545D5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394EB-476C-467B-A831-C9BD26F6C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24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44F26-0D2D-4645-AA8F-B70461F08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045EFC-DF29-4A01-BF71-1324BFB0C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AF04C-BBD7-49DB-B3B3-18FCC6020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0F8A31-E4E3-4091-B5E4-E2F901AE2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176A07-2E63-422A-8658-B2E5A0DD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268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A02EE7-092F-420F-9A2E-FFF9B7663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1BF0B8-A07A-4586-AC38-367BB995F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081B4A-539B-4E00-9EB1-9F1E7115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78616-BBE8-4F1D-9F93-023D0E1CC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913026-ECBE-432B-98C2-AF60CBD7D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1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96AD9-CEB3-40E1-9F3C-BF77EF11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5FF17A-352A-4B16-B801-D7D83F6D1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0F767-4203-4C20-BBBC-5AAAE781B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09A97-A4DD-4E3D-A703-7BF386F9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64D5E-698D-40A8-B00C-5E1927865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361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256DD-6D04-4307-AA43-37679A0B0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17F2C2-4251-415A-A8F0-4666FFA15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DDD0F4-98E2-453D-BCEF-4E40C28C2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F9C451-DE75-4523-96A6-E22B5A601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57D4C-D41D-44A7-A684-32FE14D9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02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1FE19-C766-4F31-AA2F-4A2700291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7D38C4-BBFB-49BC-B2A6-4F6811A7C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2C642F-BBA2-4795-8254-FC737E96D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FF9720-0A12-47BC-8D33-B2BC00DA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A4D151-34CC-4BEC-A2EF-61AFDA7B9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2242CA-DCD0-4F3A-A84D-0FC8333FD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84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B8222-5AF5-48A6-B38A-5E194059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5AA6F4-4F41-4BD5-A717-3E6663CD3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1CB7CA-2C52-4767-A109-01F4C2FEF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8103C0-EB4B-4023-A5FC-6D773B15AE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2D33E2-2407-4E20-9341-F3355ABF7B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10DB3B-F731-492F-A337-8E8390D2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F9ADD2-0A50-4410-889F-A8D6E43A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3C6D0D-4B0F-40E5-A9E3-C2CB0322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4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08F05-85DB-4607-B374-8B76AFAD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FBE5AF-7D6B-4C11-AD99-84EAF7320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E13286-0000-4735-BAAE-A12B6C91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632CE3-94B0-4ACA-BC18-5EF684AD2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01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CA7560-4667-4332-B6E4-0A0F79B19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8DB30A-5EEE-4EEF-96B2-1907F305A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6084B6-0FFF-4B4C-B687-4AEFE99A5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765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D43DB-34D3-45C6-84BB-AEB389F1E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62985-D8EE-4016-A6DE-16D9FEF8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A582BF-5F45-40CB-BC94-DD41021FC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8A3F03-F7BA-437C-AE72-9BD59ADE8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EBBF63-9F34-4E73-A6A3-DCB5564C7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A1E6E7-E50B-483A-A4C4-7DCAAEC0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6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69F02-D933-40DF-9766-43E2D5DD7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7AE626-214E-4931-9D67-DDA6E293F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8FFB6B-B6FD-469E-94D8-E330D6D38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6DFB20-49AF-4C96-9801-CBBCB3966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84EC6D-624C-4124-9364-2F9F810B0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306E48-2CB0-461E-8D8C-0DB722D5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36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E28AB1-8575-4F51-97F6-4F2B0E3E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704D35-86BC-41B0-9576-6CCB15D61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3E573E-3091-4FAE-B106-68682C0E5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00EA1-1BEB-45C7-AE73-84726BC7F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BACB3B-D7FF-4AB8-AE80-9880F6AD5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014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50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AE935F-3AA6-47C3-ACF1-F3DF004A9C9A}"/>
              </a:ext>
            </a:extLst>
          </p:cNvPr>
          <p:cNvSpPr txBox="1"/>
          <p:nvPr/>
        </p:nvSpPr>
        <p:spPr>
          <a:xfrm>
            <a:off x="2587243" y="2017842"/>
            <a:ext cx="7017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배터리 잔량에 따른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효율적 </a:t>
            </a:r>
            <a:r>
              <a:rPr lang="ko-KR" altLang="en-US" sz="32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스케쥴링</a:t>
            </a:r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시스템</a:t>
            </a:r>
            <a:endParaRPr lang="ko-KR" altLang="en-US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A8462A3-207E-47C2-BCD2-2F07C9482F54}"/>
              </a:ext>
            </a:extLst>
          </p:cNvPr>
          <p:cNvCxnSpPr/>
          <p:nvPr/>
        </p:nvCxnSpPr>
        <p:spPr>
          <a:xfrm>
            <a:off x="1738745" y="3224813"/>
            <a:ext cx="871450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48B06E3-240A-4B11-8108-26A9808B4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17F4B-1806-4B19-83AF-5F5AE66BD191}"/>
              </a:ext>
            </a:extLst>
          </p:cNvPr>
          <p:cNvSpPr txBox="1"/>
          <p:nvPr/>
        </p:nvSpPr>
        <p:spPr>
          <a:xfrm>
            <a:off x="5896552" y="3583802"/>
            <a:ext cx="4619623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Date : 2019. 09 . 20  </a:t>
            </a: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Writer : </a:t>
            </a:r>
            <a:r>
              <a:rPr lang="en-US" altLang="ko-KR" sz="2000" dirty="0" err="1">
                <a:solidFill>
                  <a:schemeClr val="bg1"/>
                </a:solidFill>
              </a:rPr>
              <a:t>Eco_BARAM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27</a:t>
            </a:r>
            <a:r>
              <a:rPr lang="ko-KR" altLang="en-US" sz="2000" dirty="0">
                <a:solidFill>
                  <a:schemeClr val="bg1"/>
                </a:solidFill>
              </a:rPr>
              <a:t>기 </a:t>
            </a:r>
            <a:r>
              <a:rPr lang="en-US" altLang="ko-KR" sz="2000" dirty="0">
                <a:solidFill>
                  <a:schemeClr val="bg1"/>
                </a:solidFill>
              </a:rPr>
              <a:t>15</a:t>
            </a:r>
            <a:r>
              <a:rPr lang="ko-KR" altLang="en-US" sz="2000" dirty="0">
                <a:solidFill>
                  <a:schemeClr val="bg1"/>
                </a:solidFill>
              </a:rPr>
              <a:t>김진원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27</a:t>
            </a:r>
            <a:r>
              <a:rPr lang="ko-KR" altLang="en-US" sz="2000" dirty="0">
                <a:solidFill>
                  <a:schemeClr val="bg1"/>
                </a:solidFill>
              </a:rPr>
              <a:t>기 </a:t>
            </a:r>
            <a:r>
              <a:rPr lang="en-US" altLang="ko-KR" sz="2000" dirty="0">
                <a:solidFill>
                  <a:schemeClr val="bg1"/>
                </a:solidFill>
              </a:rPr>
              <a:t>15</a:t>
            </a:r>
            <a:r>
              <a:rPr lang="ko-KR" altLang="en-US" sz="2000" dirty="0">
                <a:solidFill>
                  <a:schemeClr val="bg1"/>
                </a:solidFill>
              </a:rPr>
              <a:t>배재성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25</a:t>
            </a:r>
            <a:r>
              <a:rPr lang="ko-KR" altLang="en-US" sz="2000" dirty="0">
                <a:solidFill>
                  <a:schemeClr val="bg1"/>
                </a:solidFill>
              </a:rPr>
              <a:t>기 </a:t>
            </a:r>
            <a:r>
              <a:rPr lang="en-US" altLang="ko-KR" sz="2000" dirty="0">
                <a:solidFill>
                  <a:schemeClr val="bg1"/>
                </a:solidFill>
              </a:rPr>
              <a:t>16</a:t>
            </a:r>
            <a:r>
              <a:rPr lang="ko-KR" altLang="en-US" sz="2000" dirty="0">
                <a:solidFill>
                  <a:schemeClr val="bg1"/>
                </a:solidFill>
              </a:rPr>
              <a:t>이동규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28</a:t>
            </a:r>
            <a:r>
              <a:rPr lang="ko-KR" altLang="en-US" sz="2000" dirty="0">
                <a:solidFill>
                  <a:schemeClr val="bg1"/>
                </a:solidFill>
              </a:rPr>
              <a:t>기 </a:t>
            </a:r>
            <a:r>
              <a:rPr lang="en-US" altLang="ko-KR" sz="2000" dirty="0">
                <a:solidFill>
                  <a:schemeClr val="bg1"/>
                </a:solidFill>
              </a:rPr>
              <a:t>16</a:t>
            </a:r>
            <a:r>
              <a:rPr lang="ko-KR" altLang="en-US" sz="2000" dirty="0">
                <a:solidFill>
                  <a:schemeClr val="bg1"/>
                </a:solidFill>
              </a:rPr>
              <a:t>이창훈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그림 3" descr="하늘, 옅은이(가) 표시된 사진&#10;&#10;자동 생성된 설명">
            <a:extLst>
              <a:ext uri="{FF2B5EF4-FFF2-40B4-BE49-F238E27FC236}">
                <a16:creationId xmlns:a16="http://schemas.microsoft.com/office/drawing/2014/main" id="{CA5AD018-A1B3-4493-9D9F-DD79092D5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50" y="3633187"/>
            <a:ext cx="5111061" cy="245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15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BFS </a:t>
            </a:r>
            <a:r>
              <a:rPr lang="ko-KR" altLang="en-US" sz="2800" dirty="0">
                <a:solidFill>
                  <a:schemeClr val="bg1"/>
                </a:solidFill>
              </a:rPr>
              <a:t>알고리즘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pic>
        <p:nvPicPr>
          <p:cNvPr id="2049" name="_x193831904" descr="EMB000054a042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1684981"/>
            <a:ext cx="4922982" cy="355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85115424" descr="EMB000054a042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263" y="1468969"/>
            <a:ext cx="4781154" cy="20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4153" y="5388265"/>
            <a:ext cx="1885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&lt;BFS </a:t>
            </a:r>
            <a:r>
              <a:rPr lang="ko-KR" altLang="en-US" dirty="0">
                <a:solidFill>
                  <a:schemeClr val="bg1"/>
                </a:solidFill>
              </a:rPr>
              <a:t>알고리즘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Contents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025" name="_x474965304" descr="EMB00000484497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263" y="2848693"/>
            <a:ext cx="4781154" cy="30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71263" y="1789162"/>
            <a:ext cx="3550972" cy="858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Depth = -1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까지 경로 추가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Parent -&gt; id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거슬러 올라감</a:t>
            </a:r>
          </a:p>
        </p:txBody>
      </p:sp>
    </p:spTree>
    <p:extLst>
      <p:ext uri="{BB962C8B-B14F-4D97-AF65-F5344CB8AC3E}">
        <p14:creationId xmlns:p14="http://schemas.microsoft.com/office/powerpoint/2010/main" val="71070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라인트레이서 기준 경로 생성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Contents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6" name="_x474960504" descr="EMB0000048449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21" y="1309929"/>
            <a:ext cx="4501239" cy="368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474961384" descr="EMB0000048449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157" y="275468"/>
            <a:ext cx="3062739" cy="559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314751" y="5037888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차의 조종 방법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13207" y="5967393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움직임 생성 순서도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999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라인트레이서 기준 경로 생성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Contents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2" name="_x474962904" descr="EMB0000048449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2" r="13010"/>
          <a:stretch>
            <a:fillRect/>
          </a:stretch>
        </p:blipFill>
        <p:spPr bwMode="auto">
          <a:xfrm>
            <a:off x="881250" y="1862508"/>
            <a:ext cx="4455286" cy="342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691" y="1862508"/>
            <a:ext cx="5237196" cy="34206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08697" y="5388265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복소수 좌표 계 변환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48384" y="5392166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복소수 좌표 계 소스 구현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18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경로 생성 알고리즘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Contents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073" name="_x474962904" descr="EMB0000048449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22" y="1495985"/>
            <a:ext cx="5097058" cy="3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278134"/>
              </p:ext>
            </p:extLst>
          </p:nvPr>
        </p:nvGraphicFramePr>
        <p:xfrm>
          <a:off x="6172350" y="1495985"/>
          <a:ext cx="5328158" cy="160569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664079">
                  <a:extLst>
                    <a:ext uri="{9D8B030D-6E8A-4147-A177-3AD203B41FA5}">
                      <a16:colId xmlns:a16="http://schemas.microsoft.com/office/drawing/2014/main" val="1151223964"/>
                    </a:ext>
                  </a:extLst>
                </a:gridCol>
                <a:gridCol w="2664079">
                  <a:extLst>
                    <a:ext uri="{9D8B030D-6E8A-4147-A177-3AD203B41FA5}">
                      <a16:colId xmlns:a16="http://schemas.microsoft.com/office/drawing/2014/main" val="3316517372"/>
                    </a:ext>
                  </a:extLst>
                </a:gridCol>
              </a:tblGrid>
              <a:tr h="2676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</a:rPr>
                        <a:t>GOING_PICK_STUFF</a:t>
                      </a:r>
                      <a:endParaRPr 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effectLst/>
                        </a:rPr>
                        <a:t>물건을 가지러 가는 상태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4001404087"/>
                  </a:ext>
                </a:extLst>
              </a:tr>
              <a:tr h="2676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GOING_DELIVER_STUFF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물건을 배달하러 가는 상태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2933055684"/>
                  </a:ext>
                </a:extLst>
              </a:tr>
              <a:tr h="2676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WORK_WAIT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effectLst/>
                        </a:rPr>
                        <a:t>일을 기다리고 있는 상태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63628389"/>
                  </a:ext>
                </a:extLst>
              </a:tr>
              <a:tr h="2676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</a:rPr>
                        <a:t>GOING_CHARGE</a:t>
                      </a:r>
                      <a:endParaRPr 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충전을 하러 가고 있는 상태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4245589795"/>
                  </a:ext>
                </a:extLst>
              </a:tr>
              <a:tr h="2676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CHARGING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충전 중인 상태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990765382"/>
                  </a:ext>
                </a:extLst>
              </a:tr>
              <a:tr h="2676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CANTCHARGE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충전을 할 수 없는 상태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3274835815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025732" y="5438272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경로 생성 알고리즘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79940" y="3222477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차가 가질 수 있는 상태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160316"/>
              </p:ext>
            </p:extLst>
          </p:nvPr>
        </p:nvGraphicFramePr>
        <p:xfrm>
          <a:off x="6172604" y="3966497"/>
          <a:ext cx="5327904" cy="98501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775968">
                  <a:extLst>
                    <a:ext uri="{9D8B030D-6E8A-4147-A177-3AD203B41FA5}">
                      <a16:colId xmlns:a16="http://schemas.microsoft.com/office/drawing/2014/main" val="2159060912"/>
                    </a:ext>
                  </a:extLst>
                </a:gridCol>
                <a:gridCol w="1775968">
                  <a:extLst>
                    <a:ext uri="{9D8B030D-6E8A-4147-A177-3AD203B41FA5}">
                      <a16:colId xmlns:a16="http://schemas.microsoft.com/office/drawing/2014/main" val="66046741"/>
                    </a:ext>
                  </a:extLst>
                </a:gridCol>
                <a:gridCol w="1775968">
                  <a:extLst>
                    <a:ext uri="{9D8B030D-6E8A-4147-A177-3AD203B41FA5}">
                      <a16:colId xmlns:a16="http://schemas.microsoft.com/office/drawing/2014/main" val="217972658"/>
                    </a:ext>
                  </a:extLst>
                </a:gridCol>
              </a:tblGrid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effectLst/>
                        </a:rPr>
                        <a:t>현재 상태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effectLst/>
                        </a:rPr>
                        <a:t>다음 상태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effectLst/>
                        </a:rPr>
                        <a:t>부여되는 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75537426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GOING_PICK_STUFF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GOING_DELIVER_STUFF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LIFT_UP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781981532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GOING_DELIVER_STUFF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WORK_WAIT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LIFT_DOWN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240831102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GOING_CHARGE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CHARGING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</a:rPr>
                        <a:t>X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907170178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964234" y="5050578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상태 변화도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474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Contents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배터리 잔량에 따른 업무부여 알고리즘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624CF66-4FFC-4AE2-A80A-116C882DD152}"/>
              </a:ext>
            </a:extLst>
          </p:cNvPr>
          <p:cNvSpPr/>
          <p:nvPr/>
        </p:nvSpPr>
        <p:spPr>
          <a:xfrm>
            <a:off x="1021976" y="2967318"/>
            <a:ext cx="1255059" cy="2043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A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C08DB16-697D-4213-951E-6FFF834C924D}"/>
              </a:ext>
            </a:extLst>
          </p:cNvPr>
          <p:cNvSpPr/>
          <p:nvPr/>
        </p:nvSpPr>
        <p:spPr>
          <a:xfrm>
            <a:off x="1189310" y="2230381"/>
            <a:ext cx="920392" cy="788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897DFEAF-6D8D-42F0-B0B2-D730F93A86D2}"/>
              </a:ext>
            </a:extLst>
          </p:cNvPr>
          <p:cNvSpPr/>
          <p:nvPr/>
        </p:nvSpPr>
        <p:spPr>
          <a:xfrm>
            <a:off x="2796989" y="1384968"/>
            <a:ext cx="4545106" cy="2043951"/>
          </a:xfrm>
          <a:prstGeom prst="wedgeEllipseCallout">
            <a:avLst>
              <a:gd name="adj1" fmla="val -53377"/>
              <a:gd name="adj2" fmla="val 38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564DE-CDFD-4849-A0F6-E6CE62CC4182}"/>
              </a:ext>
            </a:extLst>
          </p:cNvPr>
          <p:cNvSpPr txBox="1"/>
          <p:nvPr/>
        </p:nvSpPr>
        <p:spPr>
          <a:xfrm>
            <a:off x="3589482" y="1589354"/>
            <a:ext cx="2969082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우리 공장은 업무 처리량이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들쭉날쭉해도 상관 없어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하루동안 하는 일의 양만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많았으면 </a:t>
            </a:r>
            <a:r>
              <a:rPr lang="ko-KR" altLang="en-US" dirty="0" err="1">
                <a:solidFill>
                  <a:schemeClr val="bg1"/>
                </a:solidFill>
              </a:rPr>
              <a:t>좋겠어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1CAF7-2FD0-4C7B-B3A4-BAD529FD7D22}"/>
              </a:ext>
            </a:extLst>
          </p:cNvPr>
          <p:cNvSpPr/>
          <p:nvPr/>
        </p:nvSpPr>
        <p:spPr>
          <a:xfrm>
            <a:off x="10130117" y="2967318"/>
            <a:ext cx="1255059" cy="2043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B</a:t>
            </a:r>
            <a:endParaRPr lang="ko-KR" altLang="en-US" sz="54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E761908-AEA9-43CF-A87D-725C35C3892F}"/>
              </a:ext>
            </a:extLst>
          </p:cNvPr>
          <p:cNvSpPr/>
          <p:nvPr/>
        </p:nvSpPr>
        <p:spPr>
          <a:xfrm>
            <a:off x="10297451" y="2230381"/>
            <a:ext cx="920392" cy="788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말풍선: 타원형 31">
            <a:extLst>
              <a:ext uri="{FF2B5EF4-FFF2-40B4-BE49-F238E27FC236}">
                <a16:creationId xmlns:a16="http://schemas.microsoft.com/office/drawing/2014/main" id="{A35B608C-FE5D-4298-8DE6-6C074418E2B4}"/>
              </a:ext>
            </a:extLst>
          </p:cNvPr>
          <p:cNvSpPr/>
          <p:nvPr/>
        </p:nvSpPr>
        <p:spPr>
          <a:xfrm>
            <a:off x="3589482" y="3601984"/>
            <a:ext cx="6092401" cy="2359542"/>
          </a:xfrm>
          <a:prstGeom prst="wedgeEllipseCallout">
            <a:avLst>
              <a:gd name="adj1" fmla="val 56879"/>
              <a:gd name="adj2" fmla="val -57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79A6AB-5022-42A5-9FDB-3AE26D3281CE}"/>
              </a:ext>
            </a:extLst>
          </p:cNvPr>
          <p:cNvSpPr txBox="1"/>
          <p:nvPr/>
        </p:nvSpPr>
        <p:spPr>
          <a:xfrm>
            <a:off x="3846122" y="4346938"/>
            <a:ext cx="5424883" cy="1146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우리 공장은 업무 처리량이 어느 정도 일정해야 해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우리 라인에서 일을 해서 넘겨줘야 </a:t>
            </a:r>
            <a:r>
              <a:rPr lang="ko-KR" altLang="en-US" dirty="0" err="1">
                <a:solidFill>
                  <a:schemeClr val="bg1"/>
                </a:solidFill>
              </a:rPr>
              <a:t>뒷</a:t>
            </a:r>
            <a:r>
              <a:rPr lang="ko-KR" altLang="en-US" dirty="0">
                <a:solidFill>
                  <a:schemeClr val="bg1"/>
                </a:solidFill>
              </a:rPr>
              <a:t> 라인에서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일을 할 수 있거든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0056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 잔량에 따른 업무부여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624CF66-4FFC-4AE2-A80A-116C882DD152}"/>
              </a:ext>
            </a:extLst>
          </p:cNvPr>
          <p:cNvSpPr/>
          <p:nvPr/>
        </p:nvSpPr>
        <p:spPr>
          <a:xfrm>
            <a:off x="1021976" y="2967318"/>
            <a:ext cx="1255059" cy="2043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C08DB16-697D-4213-951E-6FFF834C924D}"/>
              </a:ext>
            </a:extLst>
          </p:cNvPr>
          <p:cNvSpPr/>
          <p:nvPr/>
        </p:nvSpPr>
        <p:spPr>
          <a:xfrm>
            <a:off x="1189310" y="2230381"/>
            <a:ext cx="920392" cy="788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897DFEAF-6D8D-42F0-B0B2-D730F93A86D2}"/>
              </a:ext>
            </a:extLst>
          </p:cNvPr>
          <p:cNvSpPr/>
          <p:nvPr/>
        </p:nvSpPr>
        <p:spPr>
          <a:xfrm>
            <a:off x="2796989" y="1384968"/>
            <a:ext cx="4545106" cy="2043951"/>
          </a:xfrm>
          <a:prstGeom prst="wedgeEllipseCallout">
            <a:avLst>
              <a:gd name="adj1" fmla="val -53377"/>
              <a:gd name="adj2" fmla="val 38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564DE-CDFD-4849-A0F6-E6CE62CC4182}"/>
              </a:ext>
            </a:extLst>
          </p:cNvPr>
          <p:cNvSpPr txBox="1"/>
          <p:nvPr/>
        </p:nvSpPr>
        <p:spPr>
          <a:xfrm>
            <a:off x="2800806" y="1589354"/>
            <a:ext cx="4546436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우리 공장은 매 순간에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accent4"/>
                </a:solidFill>
                <a:latin typeface="맑은 고딕" panose="020F0502020204030204"/>
                <a:ea typeface="맑은 고딕" panose="020B0503020000020004" pitchFamily="50" charset="-127"/>
              </a:rPr>
              <a:t>최소 </a:t>
            </a:r>
            <a:r>
              <a:rPr lang="en-US" altLang="ko-KR" dirty="0">
                <a:solidFill>
                  <a:schemeClr val="accent4"/>
                </a:solidFill>
                <a:latin typeface="맑은 고딕" panose="020F0502020204030204"/>
                <a:ea typeface="맑은 고딕" panose="020B0503020000020004" pitchFamily="50" charset="-127"/>
              </a:rPr>
              <a:t>0</a:t>
            </a:r>
            <a:r>
              <a:rPr lang="ko-KR" altLang="en-US" dirty="0">
                <a:solidFill>
                  <a:schemeClr val="accent4"/>
                </a:solidFill>
                <a:latin typeface="맑은 고딕" panose="020F0502020204030204"/>
                <a:ea typeface="맑은 고딕" panose="020B0503020000020004" pitchFamily="50" charset="-127"/>
              </a:rPr>
              <a:t>대의 로봇이 </a:t>
            </a: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일을 하고 있었으면 해</a:t>
            </a: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그리고 업무 처리량이 많았으면</a:t>
            </a: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좋겠어</a:t>
            </a: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1CAF7-2FD0-4C7B-B3A4-BAD529FD7D22}"/>
              </a:ext>
            </a:extLst>
          </p:cNvPr>
          <p:cNvSpPr/>
          <p:nvPr/>
        </p:nvSpPr>
        <p:spPr>
          <a:xfrm>
            <a:off x="10130117" y="2967318"/>
            <a:ext cx="1255059" cy="2043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E761908-AEA9-43CF-A87D-725C35C3892F}"/>
              </a:ext>
            </a:extLst>
          </p:cNvPr>
          <p:cNvSpPr/>
          <p:nvPr/>
        </p:nvSpPr>
        <p:spPr>
          <a:xfrm>
            <a:off x="10297451" y="2230381"/>
            <a:ext cx="920392" cy="788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말풍선: 타원형 31">
            <a:extLst>
              <a:ext uri="{FF2B5EF4-FFF2-40B4-BE49-F238E27FC236}">
                <a16:creationId xmlns:a16="http://schemas.microsoft.com/office/drawing/2014/main" id="{A35B608C-FE5D-4298-8DE6-6C074418E2B4}"/>
              </a:ext>
            </a:extLst>
          </p:cNvPr>
          <p:cNvSpPr/>
          <p:nvPr/>
        </p:nvSpPr>
        <p:spPr>
          <a:xfrm>
            <a:off x="3589482" y="3601984"/>
            <a:ext cx="6092401" cy="2359542"/>
          </a:xfrm>
          <a:prstGeom prst="wedgeEllipseCallout">
            <a:avLst>
              <a:gd name="adj1" fmla="val 56879"/>
              <a:gd name="adj2" fmla="val -57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4A6080-07C0-421F-BA45-5E727CB390CB}"/>
              </a:ext>
            </a:extLst>
          </p:cNvPr>
          <p:cNvSpPr txBox="1"/>
          <p:nvPr/>
        </p:nvSpPr>
        <p:spPr>
          <a:xfrm>
            <a:off x="4055315" y="4109695"/>
            <a:ext cx="4851007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우리 공장은 매 순간에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accent4"/>
                </a:solidFill>
                <a:latin typeface="맑은 고딕" panose="020F0502020204030204"/>
                <a:ea typeface="맑은 고딕" panose="020B0503020000020004" pitchFamily="50" charset="-127"/>
              </a:rPr>
              <a:t>최소 </a:t>
            </a:r>
            <a:r>
              <a:rPr lang="en-US" altLang="ko-KR" dirty="0">
                <a:solidFill>
                  <a:schemeClr val="accent4"/>
                </a:solidFill>
                <a:latin typeface="맑은 고딕" panose="020F0502020204030204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solidFill>
                  <a:schemeClr val="accent4"/>
                </a:solidFill>
                <a:latin typeface="맑은 고딕" panose="020F0502020204030204"/>
                <a:ea typeface="맑은 고딕" panose="020B0503020000020004" pitchFamily="50" charset="-127"/>
              </a:rPr>
              <a:t>대의 로봇이 </a:t>
            </a: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일을 하고 있었으면 해</a:t>
            </a: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 다음에는 업무 처리량이 많았으면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좋겠어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723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 잔량에 따른 업무부여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624CF66-4FFC-4AE2-A80A-116C882DD152}"/>
              </a:ext>
            </a:extLst>
          </p:cNvPr>
          <p:cNvSpPr/>
          <p:nvPr/>
        </p:nvSpPr>
        <p:spPr>
          <a:xfrm>
            <a:off x="1021976" y="2967318"/>
            <a:ext cx="1255059" cy="2043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C08DB16-697D-4213-951E-6FFF834C924D}"/>
              </a:ext>
            </a:extLst>
          </p:cNvPr>
          <p:cNvSpPr/>
          <p:nvPr/>
        </p:nvSpPr>
        <p:spPr>
          <a:xfrm>
            <a:off x="1189310" y="2230381"/>
            <a:ext cx="920392" cy="788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897DFEAF-6D8D-42F0-B0B2-D730F93A86D2}"/>
              </a:ext>
            </a:extLst>
          </p:cNvPr>
          <p:cNvSpPr/>
          <p:nvPr/>
        </p:nvSpPr>
        <p:spPr>
          <a:xfrm>
            <a:off x="2796989" y="1384968"/>
            <a:ext cx="4545106" cy="2043951"/>
          </a:xfrm>
          <a:prstGeom prst="wedgeEllipseCallout">
            <a:avLst>
              <a:gd name="adj1" fmla="val -53377"/>
              <a:gd name="adj2" fmla="val 38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564DE-CDFD-4849-A0F6-E6CE62CC4182}"/>
              </a:ext>
            </a:extLst>
          </p:cNvPr>
          <p:cNvSpPr txBox="1"/>
          <p:nvPr/>
        </p:nvSpPr>
        <p:spPr>
          <a:xfrm>
            <a:off x="3589482" y="1589354"/>
            <a:ext cx="2969082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우리 공장은 업무 처리량이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들쭉날쭉해도 상관 없어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하루동안 하는 일의 양만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많았으면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좋겠어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1CAF7-2FD0-4C7B-B3A4-BAD529FD7D22}"/>
              </a:ext>
            </a:extLst>
          </p:cNvPr>
          <p:cNvSpPr/>
          <p:nvPr/>
        </p:nvSpPr>
        <p:spPr>
          <a:xfrm>
            <a:off x="10130117" y="2967318"/>
            <a:ext cx="1255059" cy="2043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E761908-AEA9-43CF-A87D-725C35C3892F}"/>
              </a:ext>
            </a:extLst>
          </p:cNvPr>
          <p:cNvSpPr/>
          <p:nvPr/>
        </p:nvSpPr>
        <p:spPr>
          <a:xfrm>
            <a:off x="10297451" y="2230381"/>
            <a:ext cx="920392" cy="788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말풍선: 타원형 31">
            <a:extLst>
              <a:ext uri="{FF2B5EF4-FFF2-40B4-BE49-F238E27FC236}">
                <a16:creationId xmlns:a16="http://schemas.microsoft.com/office/drawing/2014/main" id="{A35B608C-FE5D-4298-8DE6-6C074418E2B4}"/>
              </a:ext>
            </a:extLst>
          </p:cNvPr>
          <p:cNvSpPr/>
          <p:nvPr/>
        </p:nvSpPr>
        <p:spPr>
          <a:xfrm>
            <a:off x="3589482" y="3601984"/>
            <a:ext cx="6092401" cy="2359542"/>
          </a:xfrm>
          <a:prstGeom prst="wedgeEllipseCallout">
            <a:avLst>
              <a:gd name="adj1" fmla="val 56879"/>
              <a:gd name="adj2" fmla="val -57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79A6AB-5022-42A5-9FDB-3AE26D3281CE}"/>
              </a:ext>
            </a:extLst>
          </p:cNvPr>
          <p:cNvSpPr txBox="1"/>
          <p:nvPr/>
        </p:nvSpPr>
        <p:spPr>
          <a:xfrm>
            <a:off x="3846122" y="4346938"/>
            <a:ext cx="5424883" cy="1146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우리 공장은 업무 처리량이 어느 정도 일정해야 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우리 라인에서 일을 해서 넘겨줘야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뒷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라인에서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일을 할 수 있거든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0B88D20-6D64-4AEB-B772-ED7D7035EF5C}"/>
              </a:ext>
            </a:extLst>
          </p:cNvPr>
          <p:cNvSpPr/>
          <p:nvPr/>
        </p:nvSpPr>
        <p:spPr>
          <a:xfrm>
            <a:off x="1894475" y="1658596"/>
            <a:ext cx="8068310" cy="40966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F5B5E9-445B-4B2A-913A-B90AF47E81C6}"/>
              </a:ext>
            </a:extLst>
          </p:cNvPr>
          <p:cNvSpPr txBox="1"/>
          <p:nvPr/>
        </p:nvSpPr>
        <p:spPr>
          <a:xfrm>
            <a:off x="2699854" y="3827756"/>
            <a:ext cx="637866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dirty="0"/>
              <a:t>매 순간에 일하고 있어야 하는 로봇의 수를 고정한 상태에서</a:t>
            </a:r>
            <a:endParaRPr lang="en-US" altLang="ko-KR" dirty="0"/>
          </a:p>
          <a:p>
            <a:pPr lvl="0" algn="ctr">
              <a:lnSpc>
                <a:spcPct val="150000"/>
              </a:lnSpc>
              <a:defRPr/>
            </a:pPr>
            <a:r>
              <a:rPr lang="ko-KR" altLang="en-US" dirty="0"/>
              <a:t>업무 처리량을 최대화하는 알고리즘을 찾아보자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1C99BF-40F0-49AF-A64E-08CA3F180108}"/>
              </a:ext>
            </a:extLst>
          </p:cNvPr>
          <p:cNvSpPr txBox="1"/>
          <p:nvPr/>
        </p:nvSpPr>
        <p:spPr>
          <a:xfrm>
            <a:off x="3917514" y="2577229"/>
            <a:ext cx="4022231" cy="81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3600" b="1" dirty="0"/>
              <a:t>Main Mission</a:t>
            </a:r>
          </a:p>
        </p:txBody>
      </p:sp>
    </p:spTree>
    <p:extLst>
      <p:ext uri="{BB962C8B-B14F-4D97-AF65-F5344CB8AC3E}">
        <p14:creationId xmlns:p14="http://schemas.microsoft.com/office/powerpoint/2010/main" val="207057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4F89C5A-4DB1-4271-BFC3-3FF8EEA3CD5D}"/>
              </a:ext>
            </a:extLst>
          </p:cNvPr>
          <p:cNvSpPr/>
          <p:nvPr/>
        </p:nvSpPr>
        <p:spPr>
          <a:xfrm>
            <a:off x="1894475" y="1658596"/>
            <a:ext cx="8068310" cy="40966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 잔량에 따른 업무부여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F5B5E9-445B-4B2A-913A-B90AF47E81C6}"/>
              </a:ext>
            </a:extLst>
          </p:cNvPr>
          <p:cNvSpPr txBox="1"/>
          <p:nvPr/>
        </p:nvSpPr>
        <p:spPr>
          <a:xfrm>
            <a:off x="4120919" y="2062313"/>
            <a:ext cx="353654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업무 처리량을 증가시키는 방법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808AA2C-E7AF-4420-9197-0D74617D331E}"/>
              </a:ext>
            </a:extLst>
          </p:cNvPr>
          <p:cNvSpPr/>
          <p:nvPr/>
        </p:nvSpPr>
        <p:spPr>
          <a:xfrm>
            <a:off x="2501153" y="3003176"/>
            <a:ext cx="7001435" cy="726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① </a:t>
            </a:r>
            <a:r>
              <a:rPr lang="ko-KR" altLang="ko-KR" dirty="0"/>
              <a:t>일을 부여하기에 가장 적절한 로봇을 찾는다</a:t>
            </a:r>
            <a:r>
              <a:rPr lang="en-US" altLang="ko-KR" dirty="0"/>
              <a:t>. </a:t>
            </a:r>
            <a:endParaRPr lang="ko-KR" altLang="ko-KR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CB9A61A-7257-4ED3-9B88-04ED1F489FD5}"/>
              </a:ext>
            </a:extLst>
          </p:cNvPr>
          <p:cNvSpPr/>
          <p:nvPr/>
        </p:nvSpPr>
        <p:spPr>
          <a:xfrm>
            <a:off x="2501153" y="3805729"/>
            <a:ext cx="7001435" cy="726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② 로봇의 동선을 최적화한다</a:t>
            </a:r>
            <a:r>
              <a:rPr lang="en-US" altLang="ko-KR" dirty="0"/>
              <a:t>. </a:t>
            </a:r>
            <a:endParaRPr lang="ko-KR" altLang="ko-KR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7BFE5E9-4B34-433A-9016-2648F4BECA6C}"/>
              </a:ext>
            </a:extLst>
          </p:cNvPr>
          <p:cNvSpPr/>
          <p:nvPr/>
        </p:nvSpPr>
        <p:spPr>
          <a:xfrm>
            <a:off x="2501153" y="4639231"/>
            <a:ext cx="7001435" cy="726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③ 로봇이 충전소를 자주 드나들지 않는다</a:t>
            </a:r>
            <a:r>
              <a:rPr lang="en-US" altLang="ko-KR" dirty="0"/>
              <a:t>. </a:t>
            </a:r>
            <a:endParaRPr lang="ko-KR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D3F8C9C-9D94-4CF9-A8DE-98C0ACC6D8AF}"/>
              </a:ext>
            </a:extLst>
          </p:cNvPr>
          <p:cNvGrpSpPr/>
          <p:nvPr/>
        </p:nvGrpSpPr>
        <p:grpSpPr>
          <a:xfrm>
            <a:off x="7896658" y="315025"/>
            <a:ext cx="4142942" cy="1258940"/>
            <a:chOff x="7896658" y="315025"/>
            <a:chExt cx="4142942" cy="125894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67E28ED-57F7-4711-B7E7-5AB07E5DAC79}"/>
                </a:ext>
              </a:extLst>
            </p:cNvPr>
            <p:cNvGrpSpPr/>
            <p:nvPr/>
          </p:nvGrpSpPr>
          <p:grpSpPr>
            <a:xfrm>
              <a:off x="7896658" y="315025"/>
              <a:ext cx="4059174" cy="1258940"/>
              <a:chOff x="1857532" y="4215889"/>
              <a:chExt cx="4059174" cy="1258940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3F461388-A193-4A6B-A646-CC91555CEC52}"/>
                  </a:ext>
                </a:extLst>
              </p:cNvPr>
              <p:cNvSpPr/>
              <p:nvPr/>
            </p:nvSpPr>
            <p:spPr>
              <a:xfrm>
                <a:off x="1894475" y="4215889"/>
                <a:ext cx="4022231" cy="125894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464A17-759D-42CF-93F6-B847F56474C4}"/>
                  </a:ext>
                </a:extLst>
              </p:cNvPr>
              <p:cNvSpPr txBox="1"/>
              <p:nvPr/>
            </p:nvSpPr>
            <p:spPr>
              <a:xfrm>
                <a:off x="1857532" y="4669546"/>
                <a:ext cx="4022231" cy="697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:r>
                  <a:rPr lang="ko-KR" altLang="en-US" sz="1400" dirty="0"/>
                  <a:t>매 순간에 일해야 하는 로봇의 수를 고정한 상태에서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업무 처리량을 최대화하는 알고리즘 찾기</a:t>
                </a:r>
                <a:endParaRPr lang="en-US" altLang="ko-KR" sz="1400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2CE75D-39E6-460F-B0FF-B9A5769F04FD}"/>
                </a:ext>
              </a:extLst>
            </p:cNvPr>
            <p:cNvSpPr txBox="1"/>
            <p:nvPr/>
          </p:nvSpPr>
          <p:spPr>
            <a:xfrm>
              <a:off x="8017369" y="392944"/>
              <a:ext cx="4022231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ko-KR" sz="1400" b="1" dirty="0"/>
                <a:t>Main Mission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3113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4F89C5A-4DB1-4271-BFC3-3FF8EEA3CD5D}"/>
              </a:ext>
            </a:extLst>
          </p:cNvPr>
          <p:cNvSpPr/>
          <p:nvPr/>
        </p:nvSpPr>
        <p:spPr>
          <a:xfrm>
            <a:off x="1894475" y="1658596"/>
            <a:ext cx="8068310" cy="40966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 잔량에 따른 업무부여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F5B5E9-445B-4B2A-913A-B90AF47E81C6}"/>
              </a:ext>
            </a:extLst>
          </p:cNvPr>
          <p:cNvSpPr txBox="1"/>
          <p:nvPr/>
        </p:nvSpPr>
        <p:spPr>
          <a:xfrm>
            <a:off x="4120919" y="2062313"/>
            <a:ext cx="353654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업무 처리량을 증가시키는 방법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808AA2C-E7AF-4420-9197-0D74617D331E}"/>
              </a:ext>
            </a:extLst>
          </p:cNvPr>
          <p:cNvSpPr/>
          <p:nvPr/>
        </p:nvSpPr>
        <p:spPr>
          <a:xfrm>
            <a:off x="2501153" y="3003176"/>
            <a:ext cx="7001435" cy="726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일을 부여하기에 가장 적절한 로봇을 찾는다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CB9A61A-7257-4ED3-9B88-04ED1F489FD5}"/>
              </a:ext>
            </a:extLst>
          </p:cNvPr>
          <p:cNvSpPr/>
          <p:nvPr/>
        </p:nvSpPr>
        <p:spPr>
          <a:xfrm>
            <a:off x="2501153" y="3805729"/>
            <a:ext cx="7001435" cy="726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로봇의 동선을 최적화한다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7BFE5E9-4B34-433A-9016-2648F4BECA6C}"/>
              </a:ext>
            </a:extLst>
          </p:cNvPr>
          <p:cNvSpPr/>
          <p:nvPr/>
        </p:nvSpPr>
        <p:spPr>
          <a:xfrm>
            <a:off x="2501153" y="4639231"/>
            <a:ext cx="7001435" cy="726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로봇이 충전소를 자주 드나들지 않는다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C0A9C19C-86E5-4ECA-BD10-FF7B8DFB1DE0}"/>
              </a:ext>
            </a:extLst>
          </p:cNvPr>
          <p:cNvSpPr/>
          <p:nvPr/>
        </p:nvSpPr>
        <p:spPr>
          <a:xfrm>
            <a:off x="10139072" y="3729318"/>
            <a:ext cx="1864658" cy="1850188"/>
          </a:xfrm>
          <a:prstGeom prst="wedgeRectCallout">
            <a:avLst>
              <a:gd name="adj1" fmla="val -86217"/>
              <a:gd name="adj2" fmla="val -279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2616E-83D7-4597-B7A4-CCA642E0C623}"/>
              </a:ext>
            </a:extLst>
          </p:cNvPr>
          <p:cNvSpPr txBox="1"/>
          <p:nvPr/>
        </p:nvSpPr>
        <p:spPr>
          <a:xfrm>
            <a:off x="10165979" y="3706904"/>
            <a:ext cx="1741224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BFS</a:t>
            </a:r>
            <a:r>
              <a:rPr lang="ko-KR" altLang="en-US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와</a:t>
            </a:r>
            <a:endParaRPr lang="en-US" altLang="ko-KR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maiking</a:t>
            </a:r>
            <a:r>
              <a:rPr lang="en-US" altLang="ko-KR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 route </a:t>
            </a:r>
            <a:r>
              <a:rPr lang="ko-KR" altLang="en-US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알고리즘으로 이미 해결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A2E5B83C-ECA5-4C1B-919A-9FCE481E5D21}"/>
              </a:ext>
            </a:extLst>
          </p:cNvPr>
          <p:cNvSpPr/>
          <p:nvPr/>
        </p:nvSpPr>
        <p:spPr>
          <a:xfrm>
            <a:off x="126344" y="3254188"/>
            <a:ext cx="1864658" cy="1850188"/>
          </a:xfrm>
          <a:prstGeom prst="wedgeRectCallout">
            <a:avLst>
              <a:gd name="adj1" fmla="val 78206"/>
              <a:gd name="adj2" fmla="val -439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BF3907-A9D5-4CBE-ABB6-820D67A407CE}"/>
              </a:ext>
            </a:extLst>
          </p:cNvPr>
          <p:cNvSpPr txBox="1"/>
          <p:nvPr/>
        </p:nvSpPr>
        <p:spPr>
          <a:xfrm>
            <a:off x="153251" y="3550022"/>
            <a:ext cx="174122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뒷부분에서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독립적으로</a:t>
            </a:r>
            <a:endParaRPr lang="en-US" altLang="ko-KR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처리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044C9F-BD0D-42F5-BD50-11243E58E00D}"/>
              </a:ext>
            </a:extLst>
          </p:cNvPr>
          <p:cNvGrpSpPr/>
          <p:nvPr/>
        </p:nvGrpSpPr>
        <p:grpSpPr>
          <a:xfrm>
            <a:off x="7896658" y="315025"/>
            <a:ext cx="4142942" cy="1258940"/>
            <a:chOff x="7896658" y="315025"/>
            <a:chExt cx="4142942" cy="125894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C24B030-3A23-4C92-8F83-2CC958BFC0B5}"/>
                </a:ext>
              </a:extLst>
            </p:cNvPr>
            <p:cNvGrpSpPr/>
            <p:nvPr/>
          </p:nvGrpSpPr>
          <p:grpSpPr>
            <a:xfrm>
              <a:off x="7896658" y="315025"/>
              <a:ext cx="4059174" cy="1258940"/>
              <a:chOff x="1857532" y="4215889"/>
              <a:chExt cx="4059174" cy="1258940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70B13E2B-94A2-4B14-9CB1-6DFC816EC9D1}"/>
                  </a:ext>
                </a:extLst>
              </p:cNvPr>
              <p:cNvSpPr/>
              <p:nvPr/>
            </p:nvSpPr>
            <p:spPr>
              <a:xfrm>
                <a:off x="1894475" y="4215889"/>
                <a:ext cx="4022231" cy="125894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625580-EB30-484D-B4E7-51655AA47214}"/>
                  </a:ext>
                </a:extLst>
              </p:cNvPr>
              <p:cNvSpPr txBox="1"/>
              <p:nvPr/>
            </p:nvSpPr>
            <p:spPr>
              <a:xfrm>
                <a:off x="1857532" y="4669546"/>
                <a:ext cx="4022231" cy="697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:r>
                  <a:rPr lang="ko-KR" altLang="en-US" sz="1400" dirty="0"/>
                  <a:t>매 순간에 일해야 하는 로봇의 수를 고정한 상태에서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업무 처리량을 최대화하는 알고리즘 찾기</a:t>
                </a:r>
                <a:endParaRPr lang="en-US" altLang="ko-KR" sz="1400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E0D9BC-649A-4024-868E-AFC7165CFBF6}"/>
                </a:ext>
              </a:extLst>
            </p:cNvPr>
            <p:cNvSpPr txBox="1"/>
            <p:nvPr/>
          </p:nvSpPr>
          <p:spPr>
            <a:xfrm>
              <a:off x="8017369" y="392944"/>
              <a:ext cx="4022231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ko-KR" sz="1400" b="1" dirty="0"/>
                <a:t>Main Mission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12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4F89C5A-4DB1-4271-BFC3-3FF8EEA3CD5D}"/>
              </a:ext>
            </a:extLst>
          </p:cNvPr>
          <p:cNvSpPr/>
          <p:nvPr/>
        </p:nvSpPr>
        <p:spPr>
          <a:xfrm>
            <a:off x="1894475" y="1658596"/>
            <a:ext cx="8068310" cy="40966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 잔량에 따른 업무부여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F5B5E9-445B-4B2A-913A-B90AF47E81C6}"/>
              </a:ext>
            </a:extLst>
          </p:cNvPr>
          <p:cNvSpPr txBox="1"/>
          <p:nvPr/>
        </p:nvSpPr>
        <p:spPr>
          <a:xfrm>
            <a:off x="4120919" y="2062313"/>
            <a:ext cx="353654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</a:rPr>
              <a:t>업무 처리량을 증가시키는 방법</a:t>
            </a:r>
            <a:r>
              <a:rPr lang="en-US" altLang="ko-KR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7BFE5E9-4B34-433A-9016-2648F4BECA6C}"/>
              </a:ext>
            </a:extLst>
          </p:cNvPr>
          <p:cNvSpPr/>
          <p:nvPr/>
        </p:nvSpPr>
        <p:spPr>
          <a:xfrm>
            <a:off x="2501153" y="4639231"/>
            <a:ext cx="7001435" cy="726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로봇이 충전소를 자주 드나들지 않는다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CA1AB63-F776-4AFE-9405-DCA17BD04116}"/>
              </a:ext>
            </a:extLst>
          </p:cNvPr>
          <p:cNvGrpSpPr/>
          <p:nvPr/>
        </p:nvGrpSpPr>
        <p:grpSpPr>
          <a:xfrm>
            <a:off x="7896658" y="315025"/>
            <a:ext cx="4142942" cy="1258940"/>
            <a:chOff x="7896658" y="315025"/>
            <a:chExt cx="4142942" cy="125894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A6B6753-AB1F-4BEC-BD74-6D6EEC2A3147}"/>
                </a:ext>
              </a:extLst>
            </p:cNvPr>
            <p:cNvGrpSpPr/>
            <p:nvPr/>
          </p:nvGrpSpPr>
          <p:grpSpPr>
            <a:xfrm>
              <a:off x="7896658" y="315025"/>
              <a:ext cx="4059174" cy="1258940"/>
              <a:chOff x="1857532" y="4215889"/>
              <a:chExt cx="4059174" cy="1258940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3E4ACC08-1E9A-48C7-936A-738A8182E9A3}"/>
                  </a:ext>
                </a:extLst>
              </p:cNvPr>
              <p:cNvSpPr/>
              <p:nvPr/>
            </p:nvSpPr>
            <p:spPr>
              <a:xfrm>
                <a:off x="1894475" y="4215889"/>
                <a:ext cx="4022231" cy="125894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D68B8B-FB2E-4820-BD0A-94DEE1A68E8F}"/>
                  </a:ext>
                </a:extLst>
              </p:cNvPr>
              <p:cNvSpPr txBox="1"/>
              <p:nvPr/>
            </p:nvSpPr>
            <p:spPr>
              <a:xfrm>
                <a:off x="1857532" y="4669546"/>
                <a:ext cx="4022231" cy="697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:r>
                  <a:rPr lang="ko-KR" altLang="en-US" sz="1400" dirty="0"/>
                  <a:t>매 순간에 일해야 하는 로봇의 수를 고정한 상태에서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업무 처리량을 최대화하는 알고리즘 찾기</a:t>
                </a:r>
                <a:endParaRPr lang="en-US" altLang="ko-KR" sz="1400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7A743B-2056-45CA-8012-ABC36FEB321A}"/>
                </a:ext>
              </a:extLst>
            </p:cNvPr>
            <p:cNvSpPr txBox="1"/>
            <p:nvPr/>
          </p:nvSpPr>
          <p:spPr>
            <a:xfrm>
              <a:off x="8017369" y="392944"/>
              <a:ext cx="4022231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ko-KR" sz="1400" b="1" dirty="0"/>
                <a:t>Main Mission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24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06BC2B-ACE9-42DC-B06B-5265728BDB1B}"/>
              </a:ext>
            </a:extLst>
          </p:cNvPr>
          <p:cNvSpPr/>
          <p:nvPr/>
        </p:nvSpPr>
        <p:spPr>
          <a:xfrm>
            <a:off x="592054" y="401052"/>
            <a:ext cx="2743199" cy="57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20156-ACF7-4985-BE89-6709A38A3A9C}"/>
              </a:ext>
            </a:extLst>
          </p:cNvPr>
          <p:cNvSpPr txBox="1"/>
          <p:nvPr/>
        </p:nvSpPr>
        <p:spPr>
          <a:xfrm>
            <a:off x="592054" y="458202"/>
            <a:ext cx="3190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CONTENTS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134EC42-A341-4FA0-AC07-ADDE26EF6656}"/>
              </a:ext>
            </a:extLst>
          </p:cNvPr>
          <p:cNvCxnSpPr>
            <a:cxnSpLocks/>
            <a:stCxn id="10" idx="4"/>
            <a:endCxn id="13" idx="4"/>
          </p:cNvCxnSpPr>
          <p:nvPr/>
        </p:nvCxnSpPr>
        <p:spPr>
          <a:xfrm>
            <a:off x="5056759" y="1720766"/>
            <a:ext cx="0" cy="44130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791B8C38-20B5-4818-AE91-C536BAF74437}"/>
              </a:ext>
            </a:extLst>
          </p:cNvPr>
          <p:cNvSpPr/>
          <p:nvPr/>
        </p:nvSpPr>
        <p:spPr>
          <a:xfrm>
            <a:off x="4932936" y="1451030"/>
            <a:ext cx="247646" cy="269736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642A10B-79FB-4BC3-84A1-3257EF7A5382}"/>
              </a:ext>
            </a:extLst>
          </p:cNvPr>
          <p:cNvSpPr/>
          <p:nvPr/>
        </p:nvSpPr>
        <p:spPr>
          <a:xfrm>
            <a:off x="4932936" y="2907757"/>
            <a:ext cx="247646" cy="269736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447446E-F023-4B37-8322-22A96CFADEF9}"/>
              </a:ext>
            </a:extLst>
          </p:cNvPr>
          <p:cNvSpPr/>
          <p:nvPr/>
        </p:nvSpPr>
        <p:spPr>
          <a:xfrm>
            <a:off x="4923411" y="5252049"/>
            <a:ext cx="247646" cy="269736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DD6044C-BD47-4B7A-BA32-A1531F9F5767}"/>
              </a:ext>
            </a:extLst>
          </p:cNvPr>
          <p:cNvSpPr/>
          <p:nvPr/>
        </p:nvSpPr>
        <p:spPr>
          <a:xfrm>
            <a:off x="4932936" y="5864109"/>
            <a:ext cx="247646" cy="269736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676107-4317-453C-9E1A-636AD1C17302}"/>
              </a:ext>
            </a:extLst>
          </p:cNvPr>
          <p:cNvSpPr txBox="1"/>
          <p:nvPr/>
        </p:nvSpPr>
        <p:spPr>
          <a:xfrm>
            <a:off x="5409187" y="1357387"/>
            <a:ext cx="461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Project Introduction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49D38C-28BD-4821-B1F7-1CB29BD2784D}"/>
              </a:ext>
            </a:extLst>
          </p:cNvPr>
          <p:cNvSpPr txBox="1"/>
          <p:nvPr/>
        </p:nvSpPr>
        <p:spPr>
          <a:xfrm>
            <a:off x="6175948" y="1727080"/>
            <a:ext cx="461962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Motive for Selection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Development Goals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29E704-CE25-4270-89CB-E74F96D68581}"/>
              </a:ext>
            </a:extLst>
          </p:cNvPr>
          <p:cNvSpPr txBox="1"/>
          <p:nvPr/>
        </p:nvSpPr>
        <p:spPr>
          <a:xfrm>
            <a:off x="5409186" y="2816409"/>
            <a:ext cx="461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Project Contents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248D0A-5BDE-4D8E-BB2D-68437055C419}"/>
              </a:ext>
            </a:extLst>
          </p:cNvPr>
          <p:cNvSpPr txBox="1"/>
          <p:nvPr/>
        </p:nvSpPr>
        <p:spPr>
          <a:xfrm>
            <a:off x="5409185" y="5120514"/>
            <a:ext cx="461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Project Schedule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08FE6F-6E63-440B-9459-4FAA73B7F474}"/>
              </a:ext>
            </a:extLst>
          </p:cNvPr>
          <p:cNvSpPr txBox="1"/>
          <p:nvPr/>
        </p:nvSpPr>
        <p:spPr>
          <a:xfrm>
            <a:off x="5409185" y="5753661"/>
            <a:ext cx="461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Q &amp; 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FE8E88-0460-43DE-ABE1-056597DE1DE3}"/>
              </a:ext>
            </a:extLst>
          </p:cNvPr>
          <p:cNvSpPr txBox="1"/>
          <p:nvPr/>
        </p:nvSpPr>
        <p:spPr>
          <a:xfrm>
            <a:off x="6175948" y="3177493"/>
            <a:ext cx="4619623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Hardware Architecture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System Architecture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Project Contents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Project Scenarios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4519F01-D105-4018-A4E1-B3F41B52E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40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4F89C5A-4DB1-4271-BFC3-3FF8EEA3CD5D}"/>
              </a:ext>
            </a:extLst>
          </p:cNvPr>
          <p:cNvSpPr/>
          <p:nvPr/>
        </p:nvSpPr>
        <p:spPr>
          <a:xfrm>
            <a:off x="1894475" y="1658596"/>
            <a:ext cx="8068310" cy="40966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 잔량에 따른 업무부여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F5B5E9-445B-4B2A-913A-B90AF47E81C6}"/>
              </a:ext>
            </a:extLst>
          </p:cNvPr>
          <p:cNvSpPr txBox="1"/>
          <p:nvPr/>
        </p:nvSpPr>
        <p:spPr>
          <a:xfrm>
            <a:off x="4120919" y="2062313"/>
            <a:ext cx="353654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</a:rPr>
              <a:t>업무 처리량을 증가시키는 방법</a:t>
            </a:r>
            <a:r>
              <a:rPr lang="en-US" altLang="ko-KR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7BFE5E9-4B34-433A-9016-2648F4BECA6C}"/>
              </a:ext>
            </a:extLst>
          </p:cNvPr>
          <p:cNvSpPr/>
          <p:nvPr/>
        </p:nvSpPr>
        <p:spPr>
          <a:xfrm>
            <a:off x="2501153" y="4639231"/>
            <a:ext cx="7001435" cy="726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로봇이 충전소를 자주 드나들지 않는다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A31FDFE-5E0D-4ABB-80F4-92E528185E5B}"/>
              </a:ext>
            </a:extLst>
          </p:cNvPr>
          <p:cNvSpPr/>
          <p:nvPr/>
        </p:nvSpPr>
        <p:spPr>
          <a:xfrm>
            <a:off x="2501153" y="2808787"/>
            <a:ext cx="7001434" cy="16584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3F22A2-A7C9-4872-8DE3-793C8E0E267A}"/>
              </a:ext>
            </a:extLst>
          </p:cNvPr>
          <p:cNvSpPr txBox="1"/>
          <p:nvPr/>
        </p:nvSpPr>
        <p:spPr>
          <a:xfrm>
            <a:off x="3785258" y="3206431"/>
            <a:ext cx="428675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충전중인 로봇은 가급적 계속 충전하라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일하는 중인 로봇은 가급적 계속 일하라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A99593-B2AE-4AAB-BBFD-3853473E42ED}"/>
              </a:ext>
            </a:extLst>
          </p:cNvPr>
          <p:cNvGrpSpPr/>
          <p:nvPr/>
        </p:nvGrpSpPr>
        <p:grpSpPr>
          <a:xfrm>
            <a:off x="7896658" y="315025"/>
            <a:ext cx="4142942" cy="1258940"/>
            <a:chOff x="7896658" y="315025"/>
            <a:chExt cx="4142942" cy="125894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D43140-FA01-4F1D-95EA-D9BD5936C507}"/>
                </a:ext>
              </a:extLst>
            </p:cNvPr>
            <p:cNvGrpSpPr/>
            <p:nvPr/>
          </p:nvGrpSpPr>
          <p:grpSpPr>
            <a:xfrm>
              <a:off x="7896658" y="315025"/>
              <a:ext cx="4059174" cy="1258940"/>
              <a:chOff x="1857532" y="4215889"/>
              <a:chExt cx="4059174" cy="1258940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3946CBA2-D7F0-4052-AE6A-EA8DD54E075A}"/>
                  </a:ext>
                </a:extLst>
              </p:cNvPr>
              <p:cNvSpPr/>
              <p:nvPr/>
            </p:nvSpPr>
            <p:spPr>
              <a:xfrm>
                <a:off x="1894475" y="4215889"/>
                <a:ext cx="4022231" cy="125894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F421AB-6978-4FCC-A580-7F485CD51C6C}"/>
                  </a:ext>
                </a:extLst>
              </p:cNvPr>
              <p:cNvSpPr txBox="1"/>
              <p:nvPr/>
            </p:nvSpPr>
            <p:spPr>
              <a:xfrm>
                <a:off x="1857532" y="4669546"/>
                <a:ext cx="4022231" cy="697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:r>
                  <a:rPr lang="ko-KR" altLang="en-US" sz="1400" dirty="0"/>
                  <a:t>매 순간에 일해야 하는 로봇의 수를 고정한 상태에서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업무 처리량을 최대화하는 알고리즘 찾기</a:t>
                </a:r>
                <a:endParaRPr lang="en-US" altLang="ko-KR" sz="1400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9AAE75-AD96-4536-9922-5855AD5038FF}"/>
                </a:ext>
              </a:extLst>
            </p:cNvPr>
            <p:cNvSpPr txBox="1"/>
            <p:nvPr/>
          </p:nvSpPr>
          <p:spPr>
            <a:xfrm>
              <a:off x="8017369" y="392944"/>
              <a:ext cx="4022231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ko-KR" sz="1400" b="1" dirty="0"/>
                <a:t>Main Mission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521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 잔량에 따른 업무부여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8564DE-CDFD-4849-A0F6-E6CE62CC4182}"/>
              </a:ext>
            </a:extLst>
          </p:cNvPr>
          <p:cNvSpPr txBox="1"/>
          <p:nvPr/>
        </p:nvSpPr>
        <p:spPr>
          <a:xfrm>
            <a:off x="3589482" y="1589354"/>
            <a:ext cx="2969082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우리 공장은 업무 처리량이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들쭉날쭉해도 상관 없어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하루동안 하는 일의 양만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많았으면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좋겠어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79A6AB-5022-42A5-9FDB-3AE26D3281CE}"/>
              </a:ext>
            </a:extLst>
          </p:cNvPr>
          <p:cNvSpPr txBox="1"/>
          <p:nvPr/>
        </p:nvSpPr>
        <p:spPr>
          <a:xfrm>
            <a:off x="3846122" y="4346938"/>
            <a:ext cx="5424883" cy="1146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우리 공장은 업무 처리량이 어느 정도 일정해야 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우리 라인에서 일을 해서 넘겨줘야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뒷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라인에서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일을 할 수 있거든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0B88D20-6D64-4AEB-B772-ED7D7035EF5C}"/>
              </a:ext>
            </a:extLst>
          </p:cNvPr>
          <p:cNvSpPr/>
          <p:nvPr/>
        </p:nvSpPr>
        <p:spPr>
          <a:xfrm>
            <a:off x="1894475" y="1658596"/>
            <a:ext cx="8068310" cy="40966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F5B5E9-445B-4B2A-913A-B90AF47E81C6}"/>
              </a:ext>
            </a:extLst>
          </p:cNvPr>
          <p:cNvSpPr txBox="1"/>
          <p:nvPr/>
        </p:nvSpPr>
        <p:spPr>
          <a:xfrm>
            <a:off x="2682508" y="3724627"/>
            <a:ext cx="6492241" cy="14408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 순간에 일하고 있어야 하는 로봇의 수를 고정한 상태에서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충전중인 로봇은 가급적 계속 충전하고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일하는 중인 로봇은 가급적 계속 일하도록 하는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알고리즘을 찾아보자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1C99BF-40F0-49AF-A64E-08CA3F180108}"/>
              </a:ext>
            </a:extLst>
          </p:cNvPr>
          <p:cNvSpPr txBox="1"/>
          <p:nvPr/>
        </p:nvSpPr>
        <p:spPr>
          <a:xfrm>
            <a:off x="3917514" y="2577229"/>
            <a:ext cx="4022231" cy="81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Main Mission</a:t>
            </a:r>
          </a:p>
        </p:txBody>
      </p:sp>
    </p:spTree>
    <p:extLst>
      <p:ext uri="{BB962C8B-B14F-4D97-AF65-F5344CB8AC3E}">
        <p14:creationId xmlns:p14="http://schemas.microsoft.com/office/powerpoint/2010/main" val="4039127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4F89C5A-4DB1-4271-BFC3-3FF8EEA3CD5D}"/>
              </a:ext>
            </a:extLst>
          </p:cNvPr>
          <p:cNvSpPr/>
          <p:nvPr/>
        </p:nvSpPr>
        <p:spPr>
          <a:xfrm>
            <a:off x="1894475" y="1658596"/>
            <a:ext cx="8068310" cy="40966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  <a:spcBef>
                <a:spcPts val="300"/>
              </a:spcBef>
            </a:pPr>
            <a:endParaRPr lang="ko-KR" altLang="ko-KR" kern="100" dirty="0">
              <a:solidFill>
                <a:srgbClr val="000000"/>
              </a:solidFill>
              <a:latin typeface="한양신명조"/>
              <a:cs typeface="Times New Roman" panose="02020603050405020304" pitchFamily="18" charset="0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 잔량에 따른 업무부여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F5B5E9-445B-4B2A-913A-B90AF47E81C6}"/>
              </a:ext>
            </a:extLst>
          </p:cNvPr>
          <p:cNvSpPr txBox="1"/>
          <p:nvPr/>
        </p:nvSpPr>
        <p:spPr>
          <a:xfrm>
            <a:off x="2011059" y="2331381"/>
            <a:ext cx="789671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로봇의 배터리 잔량은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상수를 곱하여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이동 가능한 거리로 환산이 가능하다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660C314-2254-4C6C-9815-1678EC7C3205}"/>
              </a:ext>
            </a:extLst>
          </p:cNvPr>
          <p:cNvGrpSpPr/>
          <p:nvPr/>
        </p:nvGrpSpPr>
        <p:grpSpPr>
          <a:xfrm>
            <a:off x="7896658" y="302725"/>
            <a:ext cx="4142942" cy="1258940"/>
            <a:chOff x="7896658" y="315025"/>
            <a:chExt cx="4142942" cy="125894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52FF78D-4445-41D5-B9EA-38C37F86536A}"/>
                </a:ext>
              </a:extLst>
            </p:cNvPr>
            <p:cNvGrpSpPr/>
            <p:nvPr/>
          </p:nvGrpSpPr>
          <p:grpSpPr>
            <a:xfrm>
              <a:off x="7896658" y="315025"/>
              <a:ext cx="4059174" cy="1258940"/>
              <a:chOff x="1857532" y="4215889"/>
              <a:chExt cx="4059174" cy="1258940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E3613369-0D04-4317-BE21-233F8BA6F4F3}"/>
                  </a:ext>
                </a:extLst>
              </p:cNvPr>
              <p:cNvSpPr/>
              <p:nvPr/>
            </p:nvSpPr>
            <p:spPr>
              <a:xfrm>
                <a:off x="1894475" y="4215889"/>
                <a:ext cx="4022231" cy="125894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00524D-F5B1-4FB3-B6E8-F3D66B368FFC}"/>
                  </a:ext>
                </a:extLst>
              </p:cNvPr>
              <p:cNvSpPr txBox="1"/>
              <p:nvPr/>
            </p:nvSpPr>
            <p:spPr>
              <a:xfrm>
                <a:off x="1857532" y="4548760"/>
                <a:ext cx="4022231" cy="88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:r>
                  <a:rPr lang="ko-KR" altLang="en-US" sz="1200" dirty="0"/>
                  <a:t>매 순간에 일해야 하는 로봇의 수를 고정한 상태로</a:t>
                </a:r>
                <a:endParaRPr lang="en-US" altLang="ko-KR" sz="1200" dirty="0"/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lang="ko-KR" altLang="en-US" sz="1200" dirty="0">
                    <a:solidFill>
                      <a:prstClr val="black"/>
                    </a:solidFill>
                  </a:rPr>
                  <a:t>충전중인 로봇은 가급적 계속 충전하고</a:t>
                </a:r>
                <a:r>
                  <a:rPr lang="en-US" altLang="ko-KR" sz="1200" dirty="0">
                    <a:solidFill>
                      <a:prstClr val="black"/>
                    </a:solidFill>
                  </a:rPr>
                  <a:t>, </a:t>
                </a:r>
                <a:r>
                  <a:rPr lang="ko-KR" altLang="en-US" sz="1200" dirty="0">
                    <a:solidFill>
                      <a:prstClr val="black"/>
                    </a:solidFill>
                  </a:rPr>
                  <a:t>일하는 중인</a:t>
                </a:r>
                <a:endParaRPr lang="en-US" altLang="ko-KR" sz="1200" dirty="0">
                  <a:solidFill>
                    <a:prstClr val="black"/>
                  </a:solidFill>
                </a:endParaRP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lang="ko-KR" altLang="en-US" sz="1200" dirty="0">
                    <a:solidFill>
                      <a:prstClr val="black"/>
                    </a:solidFill>
                  </a:rPr>
                  <a:t>로봇은 가급적 계속 일하도록 하는</a:t>
                </a:r>
                <a:r>
                  <a:rPr lang="en-US" altLang="ko-KR" sz="1200" dirty="0">
                    <a:solidFill>
                      <a:prstClr val="black"/>
                    </a:solidFill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</a:rPr>
                  <a:t>알고리즘 찾기</a:t>
                </a:r>
                <a:endParaRPr lang="en-US" altLang="ko-KR" sz="12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D28F56-B9B2-4080-B9CF-725A8964AB8D}"/>
                </a:ext>
              </a:extLst>
            </p:cNvPr>
            <p:cNvSpPr txBox="1"/>
            <p:nvPr/>
          </p:nvSpPr>
          <p:spPr>
            <a:xfrm>
              <a:off x="8017369" y="331984"/>
              <a:ext cx="4022231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ko-KR" sz="1400" b="1" dirty="0"/>
                <a:t>Main Mission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7677FAE-098C-4AE3-8FE4-CD9800F95089}"/>
              </a:ext>
            </a:extLst>
          </p:cNvPr>
          <p:cNvSpPr txBox="1"/>
          <p:nvPr/>
        </p:nvSpPr>
        <p:spPr>
          <a:xfrm>
            <a:off x="1229461" y="1142789"/>
            <a:ext cx="813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b="1" dirty="0">
                <a:solidFill>
                  <a:prstClr val="white"/>
                </a:solidFill>
              </a:rPr>
              <a:t>배터리 </a:t>
            </a:r>
            <a:r>
              <a:rPr lang="en-US" altLang="ko-KR" b="1" dirty="0">
                <a:solidFill>
                  <a:prstClr val="white"/>
                </a:solidFill>
              </a:rPr>
              <a:t>&lt;-&gt; </a:t>
            </a:r>
            <a:r>
              <a:rPr lang="ko-KR" altLang="en-US" b="1" dirty="0">
                <a:solidFill>
                  <a:prstClr val="white"/>
                </a:solidFill>
              </a:rPr>
              <a:t>이동 거리 환산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037988C-4475-4E69-A5C9-14E1D813928D}"/>
                  </a:ext>
                </a:extLst>
              </p:cNvPr>
              <p:cNvSpPr/>
              <p:nvPr/>
            </p:nvSpPr>
            <p:spPr>
              <a:xfrm>
                <a:off x="5255996" y="4369816"/>
                <a:ext cx="1493614" cy="768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130000"/>
                  </a:lnSpc>
                  <a:spcBef>
                    <a:spcPts val="3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</m:t>
                      </m:r>
                      <m:r>
                        <a:rPr lang="en-US" altLang="ko-KR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Dist</m:t>
                      </m:r>
                      <m:r>
                        <a:rPr lang="en-US" altLang="ko-KR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lang="ko-KR" altLang="ko-KR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ko-KR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ko-KR" altLang="ko-KR" kern="100" dirty="0">
                  <a:solidFill>
                    <a:srgbClr val="000000"/>
                  </a:solidFill>
                  <a:latin typeface="한양신명조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037988C-4475-4E69-A5C9-14E1D81392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996" y="4369816"/>
                <a:ext cx="1493614" cy="7689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2E0C95E-2FD4-4E83-BE78-FAC6054B0553}"/>
                  </a:ext>
                </a:extLst>
              </p:cNvPr>
              <p:cNvSpPr/>
              <p:nvPr/>
            </p:nvSpPr>
            <p:spPr>
              <a:xfrm>
                <a:off x="2509940" y="3121433"/>
                <a:ext cx="6758517" cy="897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130000"/>
                  </a:lnSpc>
                  <a:spcBef>
                    <a:spcPts val="3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배</m:t>
                      </m:r>
                      <m:r>
                        <a:rPr lang="ko-KR" altLang="en-US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터</m:t>
                      </m:r>
                      <m:r>
                        <a:rPr lang="ko-KR" altLang="en-US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리</m:t>
                      </m:r>
                      <m:r>
                        <a:rPr lang="en-US" altLang="ko-KR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[%]</m:t>
                      </m:r>
                      <m:r>
                        <a:rPr lang="en-US" altLang="ko-KR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b="0" i="0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en-US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이</m:t>
                      </m:r>
                      <m:r>
                        <a:rPr lang="ko-KR" altLang="en-US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동</m:t>
                      </m:r>
                      <m:r>
                        <a:rPr lang="en-US" altLang="ko-KR" b="0" i="0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en-US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가</m:t>
                      </m:r>
                      <m:r>
                        <a:rPr lang="ko-KR" altLang="en-US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능</m:t>
                      </m:r>
                      <m:r>
                        <a:rPr lang="ko-KR" altLang="en-US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한</m:t>
                      </m:r>
                      <m:r>
                        <a:rPr lang="en-US" altLang="ko-KR" b="0" i="0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en-US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거</m:t>
                      </m:r>
                      <m:r>
                        <a:rPr lang="ko-KR" altLang="en-US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리</m:t>
                      </m:r>
                      <m:r>
                        <a:rPr lang="en-US" altLang="ko-KR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ko-KR" b="0" i="0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</m:t>
                      </m:r>
                      <m:r>
                        <a:rPr lang="en-US" altLang="ko-KR" b="0" i="0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]×</m:t>
                      </m:r>
                      <m:f>
                        <m:fPr>
                          <m:ctrlPr>
                            <a:rPr lang="ko-KR" altLang="ko-KR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ko-KR" altLang="en-US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초당</m:t>
                          </m:r>
                          <m:r>
                            <a:rPr lang="en-US" altLang="ko-KR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en-US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소</m:t>
                          </m:r>
                          <m:r>
                            <a:rPr lang="ko-KR" altLang="en-US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모</m:t>
                          </m:r>
                          <m:r>
                            <a:rPr lang="ko-KR" altLang="en-US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하</m:t>
                          </m:r>
                          <m:r>
                            <a:rPr lang="ko-KR" altLang="en-US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는</m:t>
                          </m:r>
                          <m:r>
                            <a:rPr lang="en-US" altLang="ko-KR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en-US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배</m:t>
                          </m:r>
                          <m:r>
                            <a:rPr lang="ko-KR" altLang="en-US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터</m:t>
                          </m:r>
                          <m:r>
                            <a:rPr lang="ko-KR" altLang="en-US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리</m:t>
                          </m:r>
                          <m:r>
                            <a:rPr lang="en-US" altLang="ko-KR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[%/</m:t>
                          </m:r>
                          <m:r>
                            <a:rPr lang="en-US" altLang="ko-KR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ko-KR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ko-KR" altLang="en-US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이동</m:t>
                          </m:r>
                          <m:r>
                            <a:rPr lang="en-US" altLang="ko-KR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en-US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속</m:t>
                          </m:r>
                          <m:r>
                            <a:rPr lang="ko-KR" altLang="en-US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도</m:t>
                          </m:r>
                          <m:r>
                            <a:rPr lang="en-US" altLang="ko-KR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ko-KR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ko-KR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ko-KR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ko-KR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ko-KR" altLang="ko-KR" kern="100" dirty="0">
                  <a:solidFill>
                    <a:srgbClr val="000000"/>
                  </a:solidFill>
                  <a:latin typeface="한양신명조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2E0C95E-2FD4-4E83-BE78-FAC6054B0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940" y="3121433"/>
                <a:ext cx="6758517" cy="8973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8637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4F89C5A-4DB1-4271-BFC3-3FF8EEA3CD5D}"/>
              </a:ext>
            </a:extLst>
          </p:cNvPr>
          <p:cNvSpPr/>
          <p:nvPr/>
        </p:nvSpPr>
        <p:spPr>
          <a:xfrm>
            <a:off x="1894475" y="1658596"/>
            <a:ext cx="8068310" cy="40966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한양신명조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 잔량에 따른 업무부여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F5B5E9-445B-4B2A-913A-B90AF47E81C6}"/>
                  </a:ext>
                </a:extLst>
              </p:cNvPr>
              <p:cNvSpPr txBox="1"/>
              <p:nvPr/>
            </p:nvSpPr>
            <p:spPr>
              <a:xfrm>
                <a:off x="2328670" y="2211813"/>
                <a:ext cx="7199920" cy="1206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현재 로봇의 배터리의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양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현재 하던 일을 마무리하고 충전소로 복귀하기까지 필요한 배터리의 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ko-KR" altLang="en-US" sz="16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ko-KR" altLang="en-US" sz="160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ko-KR" altLang="en-US" sz="16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ko-KR" altLang="en-US" sz="160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남겨놓은 나머지 배터리의 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ko-KR" altLang="en-US" sz="16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𝑒𝑥𝑡𝑟𝑎</m:t>
                        </m:r>
                      </m:sub>
                    </m:sSub>
                  </m:oMath>
                </a14:m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F5B5E9-445B-4B2A-913A-B90AF47E8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670" y="2211813"/>
                <a:ext cx="7199920" cy="1206869"/>
              </a:xfrm>
              <a:prstGeom prst="rect">
                <a:avLst/>
              </a:prstGeom>
              <a:blipFill>
                <a:blip r:embed="rId3"/>
                <a:stretch>
                  <a:fillRect l="-423" b="-20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6660C314-2254-4C6C-9815-1678EC7C3205}"/>
              </a:ext>
            </a:extLst>
          </p:cNvPr>
          <p:cNvGrpSpPr/>
          <p:nvPr/>
        </p:nvGrpSpPr>
        <p:grpSpPr>
          <a:xfrm>
            <a:off x="7896658" y="302725"/>
            <a:ext cx="4142942" cy="1258940"/>
            <a:chOff x="7896658" y="315025"/>
            <a:chExt cx="4142942" cy="125894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52FF78D-4445-41D5-B9EA-38C37F86536A}"/>
                </a:ext>
              </a:extLst>
            </p:cNvPr>
            <p:cNvGrpSpPr/>
            <p:nvPr/>
          </p:nvGrpSpPr>
          <p:grpSpPr>
            <a:xfrm>
              <a:off x="7896658" y="315025"/>
              <a:ext cx="4059174" cy="1258940"/>
              <a:chOff x="1857532" y="4215889"/>
              <a:chExt cx="4059174" cy="1258940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E3613369-0D04-4317-BE21-233F8BA6F4F3}"/>
                  </a:ext>
                </a:extLst>
              </p:cNvPr>
              <p:cNvSpPr/>
              <p:nvPr/>
            </p:nvSpPr>
            <p:spPr>
              <a:xfrm>
                <a:off x="1894475" y="4215889"/>
                <a:ext cx="4022231" cy="125894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00524D-F5B1-4FB3-B6E8-F3D66B368FFC}"/>
                  </a:ext>
                </a:extLst>
              </p:cNvPr>
              <p:cNvSpPr txBox="1"/>
              <p:nvPr/>
            </p:nvSpPr>
            <p:spPr>
              <a:xfrm>
                <a:off x="1857532" y="4548760"/>
                <a:ext cx="4022231" cy="88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매 순간에 일해야 하는 로봇의 수를 고정한 상태로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충전중인 로봇은 가급적 계속 충전하고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일하는 중인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로봇은 가급적 계속 일하도록 하는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알고리즘 찾기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D28F56-B9B2-4080-B9CF-725A8964AB8D}"/>
                </a:ext>
              </a:extLst>
            </p:cNvPr>
            <p:cNvSpPr txBox="1"/>
            <p:nvPr/>
          </p:nvSpPr>
          <p:spPr>
            <a:xfrm>
              <a:off x="8017369" y="331984"/>
              <a:ext cx="4022231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Main Mission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7677FAE-098C-4AE3-8FE4-CD9800F95089}"/>
              </a:ext>
            </a:extLst>
          </p:cNvPr>
          <p:cNvSpPr txBox="1"/>
          <p:nvPr/>
        </p:nvSpPr>
        <p:spPr>
          <a:xfrm>
            <a:off x="1229461" y="1142789"/>
            <a:ext cx="813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b="1" dirty="0">
                <a:solidFill>
                  <a:prstClr val="white"/>
                </a:solidFill>
              </a:rPr>
              <a:t>“여분의 이동 가능 </a:t>
            </a:r>
            <a:r>
              <a:rPr lang="ko-KR" altLang="en-US" b="1" dirty="0" err="1">
                <a:solidFill>
                  <a:prstClr val="white"/>
                </a:solidFill>
              </a:rPr>
              <a:t>거리값</a:t>
            </a:r>
            <a:r>
              <a:rPr lang="ko-KR" altLang="en-US" b="1" dirty="0">
                <a:solidFill>
                  <a:prstClr val="white"/>
                </a:solidFill>
              </a:rPr>
              <a:t>” 설정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DDD1091-DBDA-49A9-8971-099A8AE5DA8D}"/>
                  </a:ext>
                </a:extLst>
              </p:cNvPr>
              <p:cNvSpPr/>
              <p:nvPr/>
            </p:nvSpPr>
            <p:spPr>
              <a:xfrm>
                <a:off x="4848382" y="3439319"/>
                <a:ext cx="24952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𝑒𝑥𝑡𝑟𝑎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DDD1091-DBDA-49A9-8971-099A8AE5DA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382" y="3439319"/>
                <a:ext cx="2495235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363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4F89C5A-4DB1-4271-BFC3-3FF8EEA3CD5D}"/>
              </a:ext>
            </a:extLst>
          </p:cNvPr>
          <p:cNvSpPr/>
          <p:nvPr/>
        </p:nvSpPr>
        <p:spPr>
          <a:xfrm>
            <a:off x="1894475" y="1658596"/>
            <a:ext cx="8068310" cy="40966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한양신명조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 잔량에 따른 업무부여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F5B5E9-445B-4B2A-913A-B90AF47E81C6}"/>
                  </a:ext>
                </a:extLst>
              </p:cNvPr>
              <p:cNvSpPr txBox="1"/>
              <p:nvPr/>
            </p:nvSpPr>
            <p:spPr>
              <a:xfrm>
                <a:off x="2328670" y="2211813"/>
                <a:ext cx="7199920" cy="1206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현재 로봇의 배터리의</a:t>
                </a:r>
                <a14:m>
                  <m:oMath xmlns:m="http://schemas.openxmlformats.org/officeDocument/2006/math">
                    <m:r>
                      <a:rPr kumimoji="0" lang="en-US" altLang="ko-KR" sz="1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양</m:t>
                    </m:r>
                    <m:r>
                      <a:rPr kumimoji="0" lang="en-US" altLang="ko-K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ko-KR" alt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ko-KR" alt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𝑡𝑜𝑡𝑎𝑙</m:t>
                        </m:r>
                      </m:sub>
                    </m:sSub>
                  </m:oMath>
                </a14:m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현재 하던 일을 마무리하고 충전소로 복귀하기까지 필요한 배터리의 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ko-KR" altLang="en-US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ko-KR" altLang="en-US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min</m:t>
                        </m:r>
                      </m:sub>
                    </m:sSub>
                  </m:oMath>
                </a14:m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ko-KR" alt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𝑡𝑜𝑡𝑎𝑙</m:t>
                        </m:r>
                      </m:sub>
                    </m:sSub>
                    <m:r>
                      <a:rPr kumimoji="0" lang="ko-KR" alt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에</m:t>
                    </m:r>
                  </m:oMath>
                </a14:m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ko-KR" altLang="en-US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ko-KR" altLang="en-US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min</m:t>
                        </m:r>
                      </m:sub>
                    </m:sSub>
                    <m:r>
                      <a:rPr kumimoji="0" lang="ko-KR" alt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을</m:t>
                    </m:r>
                  </m:oMath>
                </a14:m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남겨놓은 나머지 배터리의 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ko-KR" altLang="en-US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B</m:t>
                        </m:r>
                      </m:e>
                      <m:sub>
                        <m:r>
                          <a:rPr kumimoji="0" lang="en-US" altLang="ko-K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𝑒𝑥𝑡𝑟𝑎</m:t>
                        </m:r>
                      </m:sub>
                    </m:sSub>
                  </m:oMath>
                </a14:m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F5B5E9-445B-4B2A-913A-B90AF47E8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670" y="2211813"/>
                <a:ext cx="7199920" cy="1206869"/>
              </a:xfrm>
              <a:prstGeom prst="rect">
                <a:avLst/>
              </a:prstGeom>
              <a:blipFill>
                <a:blip r:embed="rId3"/>
                <a:stretch>
                  <a:fillRect l="-423" b="-20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6660C314-2254-4C6C-9815-1678EC7C3205}"/>
              </a:ext>
            </a:extLst>
          </p:cNvPr>
          <p:cNvGrpSpPr/>
          <p:nvPr/>
        </p:nvGrpSpPr>
        <p:grpSpPr>
          <a:xfrm>
            <a:off x="7896658" y="302725"/>
            <a:ext cx="4142942" cy="1258940"/>
            <a:chOff x="7896658" y="315025"/>
            <a:chExt cx="4142942" cy="125894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52FF78D-4445-41D5-B9EA-38C37F86536A}"/>
                </a:ext>
              </a:extLst>
            </p:cNvPr>
            <p:cNvGrpSpPr/>
            <p:nvPr/>
          </p:nvGrpSpPr>
          <p:grpSpPr>
            <a:xfrm>
              <a:off x="7896658" y="315025"/>
              <a:ext cx="4059174" cy="1258940"/>
              <a:chOff x="1857532" y="4215889"/>
              <a:chExt cx="4059174" cy="1258940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E3613369-0D04-4317-BE21-233F8BA6F4F3}"/>
                  </a:ext>
                </a:extLst>
              </p:cNvPr>
              <p:cNvSpPr/>
              <p:nvPr/>
            </p:nvSpPr>
            <p:spPr>
              <a:xfrm>
                <a:off x="1894475" y="4215889"/>
                <a:ext cx="4022231" cy="125894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00524D-F5B1-4FB3-B6E8-F3D66B368FFC}"/>
                  </a:ext>
                </a:extLst>
              </p:cNvPr>
              <p:cNvSpPr txBox="1"/>
              <p:nvPr/>
            </p:nvSpPr>
            <p:spPr>
              <a:xfrm>
                <a:off x="1857532" y="4548760"/>
                <a:ext cx="4022231" cy="88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매 순간에 일해야 하는 로봇의 수를 고정한 상태로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충전중인 로봇은 가급적 계속 충전하고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일하는 중인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로봇은 가급적 계속 일하도록 하는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알고리즘 찾기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D28F56-B9B2-4080-B9CF-725A8964AB8D}"/>
                </a:ext>
              </a:extLst>
            </p:cNvPr>
            <p:cNvSpPr txBox="1"/>
            <p:nvPr/>
          </p:nvSpPr>
          <p:spPr>
            <a:xfrm>
              <a:off x="8017369" y="331984"/>
              <a:ext cx="4022231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Main Mission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7677FAE-098C-4AE3-8FE4-CD9800F95089}"/>
              </a:ext>
            </a:extLst>
          </p:cNvPr>
          <p:cNvSpPr txBox="1"/>
          <p:nvPr/>
        </p:nvSpPr>
        <p:spPr>
          <a:xfrm>
            <a:off x="1229461" y="1142789"/>
            <a:ext cx="813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“여분의 이동 가능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거리값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 설정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427F08B-A89D-4724-88F7-501245D4FF24}"/>
                  </a:ext>
                </a:extLst>
              </p:cNvPr>
              <p:cNvSpPr/>
              <p:nvPr/>
            </p:nvSpPr>
            <p:spPr>
              <a:xfrm>
                <a:off x="3919731" y="3944036"/>
                <a:ext cx="4352537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𝐷𝑖𝑠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𝐷𝑖𝑠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𝑒𝑥𝑡𝑟𝑎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Dist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427F08B-A89D-4724-88F7-501245D4F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731" y="3944036"/>
                <a:ext cx="4352537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34527C9-A386-484C-927F-A88E2FAD8335}"/>
                  </a:ext>
                </a:extLst>
              </p:cNvPr>
              <p:cNvSpPr/>
              <p:nvPr/>
            </p:nvSpPr>
            <p:spPr>
              <a:xfrm>
                <a:off x="4848382" y="3439319"/>
                <a:ext cx="24952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𝑒𝑥𝑡𝑟𝑎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34527C9-A386-484C-927F-A88E2FAD8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382" y="3439319"/>
                <a:ext cx="2495235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416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4F89C5A-4DB1-4271-BFC3-3FF8EEA3CD5D}"/>
              </a:ext>
            </a:extLst>
          </p:cNvPr>
          <p:cNvSpPr/>
          <p:nvPr/>
        </p:nvSpPr>
        <p:spPr>
          <a:xfrm>
            <a:off x="1894475" y="1658596"/>
            <a:ext cx="8068310" cy="40966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한양신명조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 잔량에 따른 업무부여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F5B5E9-445B-4B2A-913A-B90AF47E81C6}"/>
                  </a:ext>
                </a:extLst>
              </p:cNvPr>
              <p:cNvSpPr txBox="1"/>
              <p:nvPr/>
            </p:nvSpPr>
            <p:spPr>
              <a:xfrm>
                <a:off x="2328670" y="2211813"/>
                <a:ext cx="7199920" cy="1206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현재 로봇의 배터리의</a:t>
                </a:r>
                <a14:m>
                  <m:oMath xmlns:m="http://schemas.openxmlformats.org/officeDocument/2006/math">
                    <m:r>
                      <a:rPr kumimoji="0" lang="en-US" altLang="ko-KR" sz="1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양</m:t>
                    </m:r>
                    <m:r>
                      <a:rPr kumimoji="0" lang="en-US" altLang="ko-K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ko-KR" alt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ko-KR" alt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𝑡𝑜𝑡𝑎𝑙</m:t>
                        </m:r>
                      </m:sub>
                    </m:sSub>
                  </m:oMath>
                </a14:m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현재 하던 일을 마무리하고 충전소로 복귀하기까지 필요한 배터리의 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ko-KR" altLang="en-US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ko-KR" altLang="en-US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min</m:t>
                        </m:r>
                      </m:sub>
                    </m:sSub>
                  </m:oMath>
                </a14:m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ko-KR" alt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𝑡𝑜𝑡𝑎𝑙</m:t>
                        </m:r>
                      </m:sub>
                    </m:sSub>
                    <m:r>
                      <a:rPr kumimoji="0" lang="ko-KR" alt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에</m:t>
                    </m:r>
                  </m:oMath>
                </a14:m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ko-KR" altLang="en-US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ko-KR" altLang="en-US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min</m:t>
                        </m:r>
                      </m:sub>
                    </m:sSub>
                    <m:r>
                      <a:rPr kumimoji="0" lang="ko-KR" alt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을</m:t>
                    </m:r>
                  </m:oMath>
                </a14:m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남겨놓은 나머지 배터리의 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ko-KR" altLang="en-US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B</m:t>
                        </m:r>
                      </m:e>
                      <m:sub>
                        <m:r>
                          <a:rPr kumimoji="0" lang="en-US" altLang="ko-K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𝑒𝑥𝑡𝑟𝑎</m:t>
                        </m:r>
                      </m:sub>
                    </m:sSub>
                  </m:oMath>
                </a14:m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F5B5E9-445B-4B2A-913A-B90AF47E8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670" y="2211813"/>
                <a:ext cx="7199920" cy="1206869"/>
              </a:xfrm>
              <a:prstGeom prst="rect">
                <a:avLst/>
              </a:prstGeom>
              <a:blipFill>
                <a:blip r:embed="rId3"/>
                <a:stretch>
                  <a:fillRect l="-423" b="-20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6660C314-2254-4C6C-9815-1678EC7C3205}"/>
              </a:ext>
            </a:extLst>
          </p:cNvPr>
          <p:cNvGrpSpPr/>
          <p:nvPr/>
        </p:nvGrpSpPr>
        <p:grpSpPr>
          <a:xfrm>
            <a:off x="7896658" y="302725"/>
            <a:ext cx="4142942" cy="1258940"/>
            <a:chOff x="7896658" y="315025"/>
            <a:chExt cx="4142942" cy="125894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52FF78D-4445-41D5-B9EA-38C37F86536A}"/>
                </a:ext>
              </a:extLst>
            </p:cNvPr>
            <p:cNvGrpSpPr/>
            <p:nvPr/>
          </p:nvGrpSpPr>
          <p:grpSpPr>
            <a:xfrm>
              <a:off x="7896658" y="315025"/>
              <a:ext cx="4059174" cy="1258940"/>
              <a:chOff x="1857532" y="4215889"/>
              <a:chExt cx="4059174" cy="1258940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E3613369-0D04-4317-BE21-233F8BA6F4F3}"/>
                  </a:ext>
                </a:extLst>
              </p:cNvPr>
              <p:cNvSpPr/>
              <p:nvPr/>
            </p:nvSpPr>
            <p:spPr>
              <a:xfrm>
                <a:off x="1894475" y="4215889"/>
                <a:ext cx="4022231" cy="125894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00524D-F5B1-4FB3-B6E8-F3D66B368FFC}"/>
                  </a:ext>
                </a:extLst>
              </p:cNvPr>
              <p:cNvSpPr txBox="1"/>
              <p:nvPr/>
            </p:nvSpPr>
            <p:spPr>
              <a:xfrm>
                <a:off x="1857532" y="4548760"/>
                <a:ext cx="4022231" cy="88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매 순간에 일해야 하는 로봇의 수를 고정한 상태로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충전중인 로봇은 가급적 계속 충전하고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일하는 중인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로봇은 가급적 계속 일하도록 하는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알고리즘 찾기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D28F56-B9B2-4080-B9CF-725A8964AB8D}"/>
                </a:ext>
              </a:extLst>
            </p:cNvPr>
            <p:cNvSpPr txBox="1"/>
            <p:nvPr/>
          </p:nvSpPr>
          <p:spPr>
            <a:xfrm>
              <a:off x="8017369" y="331984"/>
              <a:ext cx="4022231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Main Mission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7677FAE-098C-4AE3-8FE4-CD9800F95089}"/>
              </a:ext>
            </a:extLst>
          </p:cNvPr>
          <p:cNvSpPr txBox="1"/>
          <p:nvPr/>
        </p:nvSpPr>
        <p:spPr>
          <a:xfrm>
            <a:off x="1229461" y="1142789"/>
            <a:ext cx="813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“여분의 이동 가능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거리값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 설정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427F08B-A89D-4724-88F7-501245D4FF24}"/>
                  </a:ext>
                </a:extLst>
              </p:cNvPr>
              <p:cNvSpPr/>
              <p:nvPr/>
            </p:nvSpPr>
            <p:spPr>
              <a:xfrm>
                <a:off x="3919731" y="3944036"/>
                <a:ext cx="4352537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ko-KR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𝐷𝑖𝑠</m:t>
                      </m:r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𝑡𝑜𝑡𝑎𝑙</m:t>
                          </m:r>
                        </m:sub>
                      </m:sSub>
                      <m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f>
                        <m:fPr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num>
                        <m:den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den>
                      </m:f>
                      <m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ko-KR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𝐷𝑖𝑠</m:t>
                      </m:r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𝑒𝑥𝑡𝑟𝑎</m:t>
                          </m:r>
                        </m:sub>
                      </m:sSub>
                      <m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f>
                        <m:fPr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num>
                        <m:den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den>
                      </m:f>
                      <m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Dist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min</m:t>
                          </m:r>
                        </m:sub>
                      </m:sSub>
                      <m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f>
                        <m:fPr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num>
                        <m:den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427F08B-A89D-4724-88F7-501245D4F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731" y="3944036"/>
                <a:ext cx="4352537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34527C9-A386-484C-927F-A88E2FAD8335}"/>
                  </a:ext>
                </a:extLst>
              </p:cNvPr>
              <p:cNvSpPr/>
              <p:nvPr/>
            </p:nvSpPr>
            <p:spPr>
              <a:xfrm>
                <a:off x="4848382" y="3439319"/>
                <a:ext cx="24952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𝑡𝑜𝑡𝑎𝑙</m:t>
                          </m:r>
                        </m:sub>
                      </m:sSub>
                      <m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𝑒𝑥𝑡𝑟𝑎</m:t>
                          </m:r>
                        </m:sub>
                      </m:sSub>
                      <m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min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34527C9-A386-484C-927F-A88E2FAD8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382" y="3439319"/>
                <a:ext cx="2495235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49280EE-2FEF-4A25-BF9A-0CC056890854}"/>
                  </a:ext>
                </a:extLst>
              </p:cNvPr>
              <p:cNvSpPr/>
              <p:nvPr/>
            </p:nvSpPr>
            <p:spPr>
              <a:xfrm>
                <a:off x="5674648" y="4830072"/>
                <a:ext cx="2178738" cy="369332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𝐷𝑖𝑠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𝑒𝑥𝑡𝑟𝑎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Dist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49280EE-2FEF-4A25-BF9A-0CC056890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648" y="4830072"/>
                <a:ext cx="2178738" cy="369332"/>
              </a:xfrm>
              <a:prstGeom prst="rect">
                <a:avLst/>
              </a:prstGeom>
              <a:blipFill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8A79B1F-7EFC-4FD6-8D3F-408CC177077F}"/>
                  </a:ext>
                </a:extLst>
              </p:cNvPr>
              <p:cNvSpPr/>
              <p:nvPr/>
            </p:nvSpPr>
            <p:spPr>
              <a:xfrm>
                <a:off x="4399574" y="4830072"/>
                <a:ext cx="1365117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𝐷𝑖𝑠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8A79B1F-7EFC-4FD6-8D3F-408CC1770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74" y="4830072"/>
                <a:ext cx="1365117" cy="369332"/>
              </a:xfrm>
              <a:prstGeom prst="rect">
                <a:avLst/>
              </a:prstGeom>
              <a:blipFill>
                <a:blip r:embed="rId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145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4F89C5A-4DB1-4271-BFC3-3FF8EEA3CD5D}"/>
              </a:ext>
            </a:extLst>
          </p:cNvPr>
          <p:cNvSpPr/>
          <p:nvPr/>
        </p:nvSpPr>
        <p:spPr>
          <a:xfrm>
            <a:off x="1894475" y="1658596"/>
            <a:ext cx="8068310" cy="40966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한양신명조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 잔량에 따른 업무부여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F5B5E9-445B-4B2A-913A-B90AF47E81C6}"/>
              </a:ext>
            </a:extLst>
          </p:cNvPr>
          <p:cNvSpPr txBox="1"/>
          <p:nvPr/>
        </p:nvSpPr>
        <p:spPr>
          <a:xfrm>
            <a:off x="2187900" y="1972431"/>
            <a:ext cx="7774885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모든 로봇은 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① 충전 중이거나</a:t>
            </a:r>
            <a:r>
              <a:rPr lang="en-US" altLang="ko-KR" sz="1600" dirty="0">
                <a:solidFill>
                  <a:prstClr val="black"/>
                </a:solidFill>
              </a:rPr>
              <a:t>, </a:t>
            </a:r>
            <a:r>
              <a:rPr lang="ko-KR" altLang="en-US" sz="1600" dirty="0">
                <a:solidFill>
                  <a:prstClr val="black"/>
                </a:solidFill>
              </a:rPr>
              <a:t>② 충전하러 가고 있거나</a:t>
            </a:r>
            <a:r>
              <a:rPr lang="en-US" altLang="ko-KR" sz="1600" dirty="0">
                <a:solidFill>
                  <a:prstClr val="black"/>
                </a:solidFill>
              </a:rPr>
              <a:t>, </a:t>
            </a:r>
            <a:r>
              <a:rPr lang="ko-KR" altLang="en-US" sz="1600" dirty="0">
                <a:solidFill>
                  <a:prstClr val="black"/>
                </a:solidFill>
              </a:rPr>
              <a:t>③ 일을 하는 중이거나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④ 일을 끝낸 후 다음 동작에 대한 명령을 기다리는 </a:t>
            </a:r>
            <a:r>
              <a:rPr lang="en-US" altLang="ko-KR" sz="1600" dirty="0">
                <a:solidFill>
                  <a:prstClr val="black"/>
                </a:solidFill>
              </a:rPr>
              <a:t>4</a:t>
            </a:r>
            <a:r>
              <a:rPr lang="ko-KR" altLang="en-US" sz="1600" dirty="0">
                <a:solidFill>
                  <a:prstClr val="black"/>
                </a:solidFill>
              </a:rPr>
              <a:t>가지 상태 중 하나를 가진다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660C314-2254-4C6C-9815-1678EC7C3205}"/>
              </a:ext>
            </a:extLst>
          </p:cNvPr>
          <p:cNvGrpSpPr/>
          <p:nvPr/>
        </p:nvGrpSpPr>
        <p:grpSpPr>
          <a:xfrm>
            <a:off x="7896658" y="302725"/>
            <a:ext cx="4142942" cy="1258940"/>
            <a:chOff x="7896658" y="315025"/>
            <a:chExt cx="4142942" cy="125894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52FF78D-4445-41D5-B9EA-38C37F86536A}"/>
                </a:ext>
              </a:extLst>
            </p:cNvPr>
            <p:cNvGrpSpPr/>
            <p:nvPr/>
          </p:nvGrpSpPr>
          <p:grpSpPr>
            <a:xfrm>
              <a:off x="7896658" y="315025"/>
              <a:ext cx="4059174" cy="1258940"/>
              <a:chOff x="1857532" y="4215889"/>
              <a:chExt cx="4059174" cy="1258940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E3613369-0D04-4317-BE21-233F8BA6F4F3}"/>
                  </a:ext>
                </a:extLst>
              </p:cNvPr>
              <p:cNvSpPr/>
              <p:nvPr/>
            </p:nvSpPr>
            <p:spPr>
              <a:xfrm>
                <a:off x="1894475" y="4215889"/>
                <a:ext cx="4022231" cy="125894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00524D-F5B1-4FB3-B6E8-F3D66B368FFC}"/>
                  </a:ext>
                </a:extLst>
              </p:cNvPr>
              <p:cNvSpPr txBox="1"/>
              <p:nvPr/>
            </p:nvSpPr>
            <p:spPr>
              <a:xfrm>
                <a:off x="1857532" y="4548760"/>
                <a:ext cx="4022231" cy="88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매 순간에 일해야 하는 로봇의 수를 고정한 상태로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충전중인 로봇은 가급적 계속 충전하고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일하는 중인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로봇은 가급적 계속 일하도록 하는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알고리즘 찾기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D28F56-B9B2-4080-B9CF-725A8964AB8D}"/>
                </a:ext>
              </a:extLst>
            </p:cNvPr>
            <p:cNvSpPr txBox="1"/>
            <p:nvPr/>
          </p:nvSpPr>
          <p:spPr>
            <a:xfrm>
              <a:off x="8017369" y="331984"/>
              <a:ext cx="4022231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Main Mission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7677FAE-098C-4AE3-8FE4-CD9800F95089}"/>
              </a:ext>
            </a:extLst>
          </p:cNvPr>
          <p:cNvSpPr txBox="1"/>
          <p:nvPr/>
        </p:nvSpPr>
        <p:spPr>
          <a:xfrm>
            <a:off x="1229461" y="1142789"/>
            <a:ext cx="813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로봇의 상태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575F292-3CAE-4BE0-A05D-2EC459244214}"/>
              </a:ext>
            </a:extLst>
          </p:cNvPr>
          <p:cNvSpPr/>
          <p:nvPr/>
        </p:nvSpPr>
        <p:spPr>
          <a:xfrm>
            <a:off x="2501153" y="3438954"/>
            <a:ext cx="7001435" cy="726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dirty="0">
                <a:solidFill>
                  <a:prstClr val="white"/>
                </a:solidFill>
              </a:rPr>
              <a:t>일하는 로봇은 가급적 계속 일하고</a:t>
            </a:r>
            <a:endParaRPr lang="en-US" altLang="ko-KR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dirty="0">
                <a:solidFill>
                  <a:prstClr val="white"/>
                </a:solidFill>
              </a:rPr>
              <a:t>충전하는 로봇은 가급적 계속 충전한다</a:t>
            </a:r>
            <a:r>
              <a:rPr lang="en-US" altLang="ko-KR" dirty="0">
                <a:solidFill>
                  <a:prstClr val="white"/>
                </a:solidFill>
              </a:rPr>
              <a:t>.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78425F4-6C77-40BF-9286-5A195AEE23FA}"/>
              </a:ext>
            </a:extLst>
          </p:cNvPr>
          <p:cNvSpPr/>
          <p:nvPr/>
        </p:nvSpPr>
        <p:spPr>
          <a:xfrm>
            <a:off x="2501153" y="4631477"/>
            <a:ext cx="7001435" cy="726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dirty="0">
                <a:solidFill>
                  <a:prstClr val="white"/>
                </a:solidFill>
              </a:rPr>
              <a:t>로봇의 상태 변화를 최소화한다</a:t>
            </a:r>
            <a:r>
              <a:rPr lang="en-US" altLang="ko-KR" dirty="0">
                <a:solidFill>
                  <a:prstClr val="white"/>
                </a:solidFill>
              </a:rPr>
              <a:t>.</a:t>
            </a:r>
          </a:p>
        </p:txBody>
      </p:sp>
      <p:sp>
        <p:nvSpPr>
          <p:cNvPr id="4" name="화살표: 위쪽/아래쪽 3">
            <a:extLst>
              <a:ext uri="{FF2B5EF4-FFF2-40B4-BE49-F238E27FC236}">
                <a16:creationId xmlns:a16="http://schemas.microsoft.com/office/drawing/2014/main" id="{9EF3A233-311F-423F-92D9-94025C277FED}"/>
              </a:ext>
            </a:extLst>
          </p:cNvPr>
          <p:cNvSpPr/>
          <p:nvPr/>
        </p:nvSpPr>
        <p:spPr>
          <a:xfrm>
            <a:off x="5859630" y="4165096"/>
            <a:ext cx="284480" cy="46638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706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4F89C5A-4DB1-4271-BFC3-3FF8EEA3CD5D}"/>
              </a:ext>
            </a:extLst>
          </p:cNvPr>
          <p:cNvSpPr/>
          <p:nvPr/>
        </p:nvSpPr>
        <p:spPr>
          <a:xfrm>
            <a:off x="1894475" y="1658596"/>
            <a:ext cx="8068310" cy="40966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한양신명조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 잔량에 따른 업무부여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F5B5E9-445B-4B2A-913A-B90AF47E81C6}"/>
              </a:ext>
            </a:extLst>
          </p:cNvPr>
          <p:cNvSpPr txBox="1"/>
          <p:nvPr/>
        </p:nvSpPr>
        <p:spPr>
          <a:xfrm>
            <a:off x="3414088" y="1972431"/>
            <a:ext cx="4891083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 순간에 일해야 하는 로봇의 수를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Nmin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660C314-2254-4C6C-9815-1678EC7C3205}"/>
              </a:ext>
            </a:extLst>
          </p:cNvPr>
          <p:cNvGrpSpPr/>
          <p:nvPr/>
        </p:nvGrpSpPr>
        <p:grpSpPr>
          <a:xfrm>
            <a:off x="7896658" y="302725"/>
            <a:ext cx="4142942" cy="1258940"/>
            <a:chOff x="7896658" y="315025"/>
            <a:chExt cx="4142942" cy="125894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52FF78D-4445-41D5-B9EA-38C37F86536A}"/>
                </a:ext>
              </a:extLst>
            </p:cNvPr>
            <p:cNvGrpSpPr/>
            <p:nvPr/>
          </p:nvGrpSpPr>
          <p:grpSpPr>
            <a:xfrm>
              <a:off x="7896658" y="315025"/>
              <a:ext cx="4059174" cy="1258940"/>
              <a:chOff x="1857532" y="4215889"/>
              <a:chExt cx="4059174" cy="1258940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E3613369-0D04-4317-BE21-233F8BA6F4F3}"/>
                  </a:ext>
                </a:extLst>
              </p:cNvPr>
              <p:cNvSpPr/>
              <p:nvPr/>
            </p:nvSpPr>
            <p:spPr>
              <a:xfrm>
                <a:off x="1894475" y="4215889"/>
                <a:ext cx="4022231" cy="125894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00524D-F5B1-4FB3-B6E8-F3D66B368FFC}"/>
                  </a:ext>
                </a:extLst>
              </p:cNvPr>
              <p:cNvSpPr txBox="1"/>
              <p:nvPr/>
            </p:nvSpPr>
            <p:spPr>
              <a:xfrm>
                <a:off x="1857532" y="4548760"/>
                <a:ext cx="4022231" cy="88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매 순간에 일해야 하는 로봇의 수를 고정한 상태로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충전중인 로봇은 가급적 계속 충전하고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일하는 중인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로봇은 가급적 계속 일하도록 하는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알고리즘 찾기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D28F56-B9B2-4080-B9CF-725A8964AB8D}"/>
                </a:ext>
              </a:extLst>
            </p:cNvPr>
            <p:cNvSpPr txBox="1"/>
            <p:nvPr/>
          </p:nvSpPr>
          <p:spPr>
            <a:xfrm>
              <a:off x="8017369" y="331984"/>
              <a:ext cx="4022231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Main Mission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7677FAE-098C-4AE3-8FE4-CD9800F95089}"/>
              </a:ext>
            </a:extLst>
          </p:cNvPr>
          <p:cNvSpPr txBox="1"/>
          <p:nvPr/>
        </p:nvSpPr>
        <p:spPr>
          <a:xfrm>
            <a:off x="1229461" y="1142789"/>
            <a:ext cx="813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최소 일꾼 수 유지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575F292-3CAE-4BE0-A05D-2EC459244214}"/>
              </a:ext>
            </a:extLst>
          </p:cNvPr>
          <p:cNvSpPr/>
          <p:nvPr/>
        </p:nvSpPr>
        <p:spPr>
          <a:xfrm>
            <a:off x="2501153" y="2683290"/>
            <a:ext cx="2202927" cy="11925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Nmin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보다 큰 수의 로봇이 일을 하고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있는 경우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C748DD7-45F1-4533-81EF-818FB4B939F0}"/>
              </a:ext>
            </a:extLst>
          </p:cNvPr>
          <p:cNvSpPr/>
          <p:nvPr/>
        </p:nvSpPr>
        <p:spPr>
          <a:xfrm>
            <a:off x="2501153" y="4084763"/>
            <a:ext cx="2202927" cy="11925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Nmin</a:t>
            </a:r>
            <a:r>
              <a:rPr lang="ko-KR" altLang="en-US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만큼의 </a:t>
            </a:r>
            <a:endParaRPr lang="en-US" altLang="ko-KR" sz="16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로봇이 일을 하고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있는 경우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화살표: 위쪽/아래쪽 19">
            <a:extLst>
              <a:ext uri="{FF2B5EF4-FFF2-40B4-BE49-F238E27FC236}">
                <a16:creationId xmlns:a16="http://schemas.microsoft.com/office/drawing/2014/main" id="{ACA19E12-5111-4086-BF3E-17A8C32493A2}"/>
              </a:ext>
            </a:extLst>
          </p:cNvPr>
          <p:cNvSpPr/>
          <p:nvPr/>
        </p:nvSpPr>
        <p:spPr>
          <a:xfrm rot="5400000">
            <a:off x="4785360" y="3053716"/>
            <a:ext cx="284480" cy="44704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2C67175-2632-47A4-93B1-5F4E36A39999}"/>
              </a:ext>
            </a:extLst>
          </p:cNvPr>
          <p:cNvSpPr/>
          <p:nvPr/>
        </p:nvSpPr>
        <p:spPr>
          <a:xfrm>
            <a:off x="5168831" y="2683290"/>
            <a:ext cx="1651069" cy="25939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600" dirty="0">
                <a:solidFill>
                  <a:prstClr val="white"/>
                </a:solidFill>
              </a:rPr>
              <a:t>어떤 로봇이</a:t>
            </a:r>
            <a:endParaRPr lang="en-US" altLang="ko-KR" sz="1600" dirty="0">
              <a:solidFill>
                <a:prstClr val="white"/>
              </a:solidFill>
            </a:endParaRPr>
          </a:p>
          <a:p>
            <a:pPr lvl="0" algn="ctr">
              <a:defRPr/>
            </a:pPr>
            <a:r>
              <a:rPr lang="ko-KR" altLang="en-US" sz="1600" dirty="0">
                <a:solidFill>
                  <a:prstClr val="white"/>
                </a:solidFill>
              </a:rPr>
              <a:t>하던 일을</a:t>
            </a:r>
            <a:endParaRPr lang="en-US" altLang="ko-KR" sz="1600" dirty="0">
              <a:solidFill>
                <a:prstClr val="white"/>
              </a:solidFill>
            </a:endParaRPr>
          </a:p>
          <a:p>
            <a:pPr lvl="0" algn="ctr">
              <a:defRPr/>
            </a:pPr>
            <a:r>
              <a:rPr lang="ko-KR" altLang="en-US" sz="1600" dirty="0">
                <a:solidFill>
                  <a:prstClr val="white"/>
                </a:solidFill>
              </a:rPr>
              <a:t>끝냄</a:t>
            </a:r>
            <a:r>
              <a:rPr lang="en-US" altLang="ko-KR" sz="1600" dirty="0">
                <a:solidFill>
                  <a:prstClr val="white"/>
                </a:solidFill>
              </a:rPr>
              <a:t>.</a:t>
            </a:r>
          </a:p>
        </p:txBody>
      </p:sp>
      <p:sp>
        <p:nvSpPr>
          <p:cNvPr id="30" name="화살표: 위쪽/아래쪽 29">
            <a:extLst>
              <a:ext uri="{FF2B5EF4-FFF2-40B4-BE49-F238E27FC236}">
                <a16:creationId xmlns:a16="http://schemas.microsoft.com/office/drawing/2014/main" id="{99B07BE2-F4AC-4D4F-B3C4-0E8E073A1816}"/>
              </a:ext>
            </a:extLst>
          </p:cNvPr>
          <p:cNvSpPr/>
          <p:nvPr/>
        </p:nvSpPr>
        <p:spPr>
          <a:xfrm rot="5400000">
            <a:off x="4785360" y="4457504"/>
            <a:ext cx="284480" cy="44704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C36D320-E729-4CD9-A8C0-659C273EB8D6}"/>
              </a:ext>
            </a:extLst>
          </p:cNvPr>
          <p:cNvSpPr/>
          <p:nvPr/>
        </p:nvSpPr>
        <p:spPr>
          <a:xfrm>
            <a:off x="7354047" y="2683290"/>
            <a:ext cx="2336800" cy="11925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배터리가 부족하지 않다면 해당 로봇에게</a:t>
            </a:r>
            <a:endParaRPr lang="en-US" altLang="ko-KR" sz="16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계속 일을 시킴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화살표: 위쪽/아래쪽 31">
            <a:extLst>
              <a:ext uri="{FF2B5EF4-FFF2-40B4-BE49-F238E27FC236}">
                <a16:creationId xmlns:a16="http://schemas.microsoft.com/office/drawing/2014/main" id="{6AFFB12A-AE13-44DA-88FC-B9CA8C157DED}"/>
              </a:ext>
            </a:extLst>
          </p:cNvPr>
          <p:cNvSpPr/>
          <p:nvPr/>
        </p:nvSpPr>
        <p:spPr>
          <a:xfrm rot="5400000">
            <a:off x="6953589" y="3019018"/>
            <a:ext cx="284480" cy="51643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B66686A-9A9B-49A8-A234-32BF072B6F1D}"/>
              </a:ext>
            </a:extLst>
          </p:cNvPr>
          <p:cNvSpPr/>
          <p:nvPr/>
        </p:nvSpPr>
        <p:spPr>
          <a:xfrm>
            <a:off x="7354047" y="4084763"/>
            <a:ext cx="2336800" cy="11925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 로봇들의 배터리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양에 따라서 일을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시키거나 충전시킴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화살표: 위쪽/아래쪽 33">
            <a:extLst>
              <a:ext uri="{FF2B5EF4-FFF2-40B4-BE49-F238E27FC236}">
                <a16:creationId xmlns:a16="http://schemas.microsoft.com/office/drawing/2014/main" id="{72102E6F-F553-4F9C-B33B-46EAF0EE0345}"/>
              </a:ext>
            </a:extLst>
          </p:cNvPr>
          <p:cNvSpPr/>
          <p:nvPr/>
        </p:nvSpPr>
        <p:spPr>
          <a:xfrm rot="5400000">
            <a:off x="6953589" y="4420491"/>
            <a:ext cx="284480" cy="51643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513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4F89C5A-4DB1-4271-BFC3-3FF8EEA3CD5D}"/>
              </a:ext>
            </a:extLst>
          </p:cNvPr>
          <p:cNvSpPr/>
          <p:nvPr/>
        </p:nvSpPr>
        <p:spPr>
          <a:xfrm>
            <a:off x="1894475" y="1658596"/>
            <a:ext cx="8068310" cy="40966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한양신명조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 잔량에 따른 업무부여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F5B5E9-445B-4B2A-913A-B90AF47E81C6}"/>
                  </a:ext>
                </a:extLst>
              </p:cNvPr>
              <p:cNvSpPr txBox="1"/>
              <p:nvPr/>
            </p:nvSpPr>
            <p:spPr>
              <a:xfrm>
                <a:off x="3365330" y="1794306"/>
                <a:ext cx="5451813" cy="784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매 순간에 일해야 하는 로봇의 수를 </a:t>
                </a:r>
                <a:r>
                  <a:rPr kumimoji="0" lang="en-US" altLang="ko-KR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Nmin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으로 둔다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새로운 일을 할 때 소요되는 </a:t>
                </a:r>
                <a:r>
                  <a:rPr lang="en-US" altLang="ko-KR" sz="1600" dirty="0" err="1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Dist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값을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𝐷𝑖𝑠</m:t>
                    </m:r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𝑁𝑒𝑤𝑊𝑜𝑟𝑘</m:t>
                        </m:r>
                      </m:sub>
                    </m:sSub>
                  </m:oMath>
                </a14:m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로 둔다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F5B5E9-445B-4B2A-913A-B90AF47E8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330" y="1794306"/>
                <a:ext cx="5451813" cy="784061"/>
              </a:xfrm>
              <a:prstGeom prst="rect">
                <a:avLst/>
              </a:prstGeom>
              <a:blipFill>
                <a:blip r:embed="rId3"/>
                <a:stretch>
                  <a:fillRect l="-559" r="-447" b="-8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6660C314-2254-4C6C-9815-1678EC7C3205}"/>
              </a:ext>
            </a:extLst>
          </p:cNvPr>
          <p:cNvGrpSpPr/>
          <p:nvPr/>
        </p:nvGrpSpPr>
        <p:grpSpPr>
          <a:xfrm>
            <a:off x="7896658" y="302725"/>
            <a:ext cx="4142942" cy="1258940"/>
            <a:chOff x="7896658" y="315025"/>
            <a:chExt cx="4142942" cy="125894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52FF78D-4445-41D5-B9EA-38C37F86536A}"/>
                </a:ext>
              </a:extLst>
            </p:cNvPr>
            <p:cNvGrpSpPr/>
            <p:nvPr/>
          </p:nvGrpSpPr>
          <p:grpSpPr>
            <a:xfrm>
              <a:off x="7896658" y="315025"/>
              <a:ext cx="4059174" cy="1258940"/>
              <a:chOff x="1857532" y="4215889"/>
              <a:chExt cx="4059174" cy="1258940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E3613369-0D04-4317-BE21-233F8BA6F4F3}"/>
                  </a:ext>
                </a:extLst>
              </p:cNvPr>
              <p:cNvSpPr/>
              <p:nvPr/>
            </p:nvSpPr>
            <p:spPr>
              <a:xfrm>
                <a:off x="1894475" y="4215889"/>
                <a:ext cx="4022231" cy="125894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00524D-F5B1-4FB3-B6E8-F3D66B368FFC}"/>
                  </a:ext>
                </a:extLst>
              </p:cNvPr>
              <p:cNvSpPr txBox="1"/>
              <p:nvPr/>
            </p:nvSpPr>
            <p:spPr>
              <a:xfrm>
                <a:off x="1857532" y="4548760"/>
                <a:ext cx="4022231" cy="88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매 순간에 일해야 하는 로봇의 수를 고정한 상태로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충전중인 로봇은 가급적 계속 충전하고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일하는 중인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로봇은 가급적 계속 일하도록 하는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알고리즘 찾기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D28F56-B9B2-4080-B9CF-725A8964AB8D}"/>
                </a:ext>
              </a:extLst>
            </p:cNvPr>
            <p:cNvSpPr txBox="1"/>
            <p:nvPr/>
          </p:nvSpPr>
          <p:spPr>
            <a:xfrm>
              <a:off x="8017369" y="331984"/>
              <a:ext cx="4022231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Main Mission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7677FAE-098C-4AE3-8FE4-CD9800F95089}"/>
              </a:ext>
            </a:extLst>
          </p:cNvPr>
          <p:cNvSpPr txBox="1"/>
          <p:nvPr/>
        </p:nvSpPr>
        <p:spPr>
          <a:xfrm>
            <a:off x="1229461" y="1142789"/>
            <a:ext cx="813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최소 일꾼 수 유지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C36D320-E729-4CD9-A8C0-659C273EB8D6}"/>
              </a:ext>
            </a:extLst>
          </p:cNvPr>
          <p:cNvSpPr/>
          <p:nvPr/>
        </p:nvSpPr>
        <p:spPr>
          <a:xfrm>
            <a:off x="7354047" y="2683290"/>
            <a:ext cx="2336800" cy="11925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배터리가 부족하지 않다면 해당 로봇에게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계속 일을 시킴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B66686A-9A9B-49A8-A234-32BF072B6F1D}"/>
              </a:ext>
            </a:extLst>
          </p:cNvPr>
          <p:cNvSpPr/>
          <p:nvPr/>
        </p:nvSpPr>
        <p:spPr>
          <a:xfrm>
            <a:off x="7354047" y="4084763"/>
            <a:ext cx="2336800" cy="11925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 로봇들의 배터리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양에 따라서 일을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시키거나 충전시킴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CAE001B5-FE2F-46AE-B325-0A6C35978D21}"/>
                  </a:ext>
                </a:extLst>
              </p:cNvPr>
              <p:cNvSpPr/>
              <p:nvPr/>
            </p:nvSpPr>
            <p:spPr>
              <a:xfrm>
                <a:off x="2229215" y="2683290"/>
                <a:ext cx="4936669" cy="119252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𝐷𝑖𝑠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𝑒𝑥𝑡𝑟𝑎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𝐷𝑖𝑠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𝑁𝑒𝑤𝑊𝑜𝑟𝑘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altLang="ko-KR" dirty="0"/>
              </a:p>
              <a:p>
                <a:pPr algn="ctr"/>
                <a:r>
                  <a:rPr lang="ko-KR" altLang="ko-KR" dirty="0"/>
                  <a:t>이면 새로운 일 부여</a:t>
                </a:r>
              </a:p>
            </p:txBody>
          </p:sp>
        </mc:Choice>
        <mc:Fallback xmlns=""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CAE001B5-FE2F-46AE-B325-0A6C35978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215" y="2683290"/>
                <a:ext cx="4936669" cy="119252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72375730-448B-49E2-A361-FC779ABAC999}"/>
                  </a:ext>
                </a:extLst>
              </p:cNvPr>
              <p:cNvSpPr/>
              <p:nvPr/>
            </p:nvSpPr>
            <p:spPr>
              <a:xfrm>
                <a:off x="2229215" y="4114845"/>
                <a:ext cx="4936669" cy="119252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𝐷𝑖𝑠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𝑒𝑥𝑡𝑟𝑎</m:t>
                        </m:r>
                      </m:sub>
                    </m:sSub>
                    <m:r>
                      <m:rPr>
                        <m:nor/>
                      </m:rPr>
                      <a:rPr lang="en-US" altLang="ko-KR"/>
                      <m:t> &gt;= </m:t>
                    </m:r>
                    <m:d>
                      <m:dPr>
                        <m:begChr m:val="⌊"/>
                        <m:endChr m:val="⌋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ko-KR" altLang="ko-KR" i="1">
                                <a:latin typeface="Cambria Math" panose="02040503050406030204" pitchFamily="18" charset="0"/>
                              </a:rPr>
                              <m:t>충전기</m:t>
                            </m:r>
                            <m:r>
                              <a:rPr lang="ko-KR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ko-KR" i="1">
                                <a:latin typeface="Cambria Math" panose="02040503050406030204" pitchFamily="18" charset="0"/>
                              </a:rPr>
                              <m:t>수</m:t>
                            </m:r>
                          </m:den>
                        </m:f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𝐷𝑖𝑠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𝑁𝑒𝑤𝑊𝑜𝑟𝑘</m:t>
                        </m:r>
                      </m:sub>
                    </m:sSub>
                    <m:r>
                      <m:rPr>
                        <m:nor/>
                      </m:rPr>
                      <a:rPr lang="en-US" altLang="ko-KR"/>
                      <m:t>)</m:t>
                    </m:r>
                    <m:r>
                      <m:rPr>
                        <m:nor/>
                      </m:rPr>
                      <a:rPr lang="ko-KR" altLang="en-US"/>
                      <m:t>이면 새로운 일 부여</m:t>
                    </m:r>
                  </m:oMath>
                </a14:m>
                <a:r>
                  <a:rPr lang="ko-KR" altLang="ko-KR" dirty="0"/>
                  <a:t>이면 새로운 일 부여</a:t>
                </a:r>
              </a:p>
            </p:txBody>
          </p:sp>
        </mc:Choice>
        <mc:Fallback xmlns=""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72375730-448B-49E2-A361-FC779ABAC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215" y="4114845"/>
                <a:ext cx="4936669" cy="119252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73D15E3-F7D5-42DD-8B19-7A177735B648}"/>
              </a:ext>
            </a:extLst>
          </p:cNvPr>
          <p:cNvSpPr/>
          <p:nvPr/>
        </p:nvSpPr>
        <p:spPr>
          <a:xfrm rot="10800000">
            <a:off x="6886936" y="3089913"/>
            <a:ext cx="467109" cy="414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914B57E6-73A1-4A28-A9D5-81F9ADEA5C17}"/>
              </a:ext>
            </a:extLst>
          </p:cNvPr>
          <p:cNvSpPr/>
          <p:nvPr/>
        </p:nvSpPr>
        <p:spPr>
          <a:xfrm rot="10800000">
            <a:off x="6886936" y="4479440"/>
            <a:ext cx="467109" cy="414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634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4F89C5A-4DB1-4271-BFC3-3FF8EEA3CD5D}"/>
              </a:ext>
            </a:extLst>
          </p:cNvPr>
          <p:cNvSpPr/>
          <p:nvPr/>
        </p:nvSpPr>
        <p:spPr>
          <a:xfrm>
            <a:off x="142875" y="1658596"/>
            <a:ext cx="8068310" cy="40966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한양신명조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 잔량에 따른 업무부여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F5B5E9-445B-4B2A-913A-B90AF47E81C6}"/>
                  </a:ext>
                </a:extLst>
              </p:cNvPr>
              <p:cNvSpPr txBox="1"/>
              <p:nvPr/>
            </p:nvSpPr>
            <p:spPr>
              <a:xfrm>
                <a:off x="1613730" y="1794306"/>
                <a:ext cx="5451813" cy="784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매 순간에 일해야 하는 로봇의 수를 </a:t>
                </a:r>
                <a:r>
                  <a:rPr kumimoji="0" lang="en-US" altLang="ko-KR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Nmin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으로 둔다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새로운 일을 할 때 소요되는 </a:t>
                </a:r>
                <a:r>
                  <a:rPr kumimoji="0" lang="en-US" altLang="ko-KR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Dist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값을 </a:t>
                </a:r>
                <a14:m>
                  <m:oMath xmlns:m="http://schemas.openxmlformats.org/officeDocument/2006/math">
                    <m:r>
                      <a:rPr kumimoji="0" lang="en-US" altLang="ko-KR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𝐷𝑖𝑠</m:t>
                    </m:r>
                    <m:sSub>
                      <m:sSubPr>
                        <m:ctrlPr>
                          <a:rPr kumimoji="0" lang="ko-KR" altLang="ko-K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ko-K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𝑁𝑒𝑤𝑊𝑜𝑟𝑘</m:t>
                        </m:r>
                      </m:sub>
                    </m:sSub>
                  </m:oMath>
                </a14:m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로 둔다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F5B5E9-445B-4B2A-913A-B90AF47E8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730" y="1794306"/>
                <a:ext cx="5451813" cy="784061"/>
              </a:xfrm>
              <a:prstGeom prst="rect">
                <a:avLst/>
              </a:prstGeom>
              <a:blipFill>
                <a:blip r:embed="rId3"/>
                <a:stretch>
                  <a:fillRect l="-671" r="-336" b="-8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6660C314-2254-4C6C-9815-1678EC7C3205}"/>
              </a:ext>
            </a:extLst>
          </p:cNvPr>
          <p:cNvGrpSpPr/>
          <p:nvPr/>
        </p:nvGrpSpPr>
        <p:grpSpPr>
          <a:xfrm>
            <a:off x="7896658" y="302725"/>
            <a:ext cx="4142942" cy="1258940"/>
            <a:chOff x="7896658" y="315025"/>
            <a:chExt cx="4142942" cy="125894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52FF78D-4445-41D5-B9EA-38C37F86536A}"/>
                </a:ext>
              </a:extLst>
            </p:cNvPr>
            <p:cNvGrpSpPr/>
            <p:nvPr/>
          </p:nvGrpSpPr>
          <p:grpSpPr>
            <a:xfrm>
              <a:off x="7896658" y="315025"/>
              <a:ext cx="4059174" cy="1258940"/>
              <a:chOff x="1857532" y="4215889"/>
              <a:chExt cx="4059174" cy="1258940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E3613369-0D04-4317-BE21-233F8BA6F4F3}"/>
                  </a:ext>
                </a:extLst>
              </p:cNvPr>
              <p:cNvSpPr/>
              <p:nvPr/>
            </p:nvSpPr>
            <p:spPr>
              <a:xfrm>
                <a:off x="1894475" y="4215889"/>
                <a:ext cx="4022231" cy="125894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00524D-F5B1-4FB3-B6E8-F3D66B368FFC}"/>
                  </a:ext>
                </a:extLst>
              </p:cNvPr>
              <p:cNvSpPr txBox="1"/>
              <p:nvPr/>
            </p:nvSpPr>
            <p:spPr>
              <a:xfrm>
                <a:off x="1857532" y="4548760"/>
                <a:ext cx="4022231" cy="88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매 순간에 일해야 하는 로봇의 수를 고정한 상태로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충전중인 로봇은 가급적 계속 충전하고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일하는 중인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로봇은 가급적 계속 일하도록 하는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알고리즘 찾기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D28F56-B9B2-4080-B9CF-725A8964AB8D}"/>
                </a:ext>
              </a:extLst>
            </p:cNvPr>
            <p:cNvSpPr txBox="1"/>
            <p:nvPr/>
          </p:nvSpPr>
          <p:spPr>
            <a:xfrm>
              <a:off x="8017369" y="331984"/>
              <a:ext cx="4022231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Main Mission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7677FAE-098C-4AE3-8FE4-CD9800F95089}"/>
              </a:ext>
            </a:extLst>
          </p:cNvPr>
          <p:cNvSpPr txBox="1"/>
          <p:nvPr/>
        </p:nvSpPr>
        <p:spPr>
          <a:xfrm>
            <a:off x="1229461" y="1142789"/>
            <a:ext cx="813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최소 일꾼 수 유지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C36D320-E729-4CD9-A8C0-659C273EB8D6}"/>
              </a:ext>
            </a:extLst>
          </p:cNvPr>
          <p:cNvSpPr/>
          <p:nvPr/>
        </p:nvSpPr>
        <p:spPr>
          <a:xfrm>
            <a:off x="5602447" y="2683290"/>
            <a:ext cx="2336800" cy="11925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배터리가 부족하지 않다면 해당 로봇에게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계속 일을 시킴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B66686A-9A9B-49A8-A234-32BF072B6F1D}"/>
              </a:ext>
            </a:extLst>
          </p:cNvPr>
          <p:cNvSpPr/>
          <p:nvPr/>
        </p:nvSpPr>
        <p:spPr>
          <a:xfrm>
            <a:off x="5602447" y="4084763"/>
            <a:ext cx="2336800" cy="11925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 로봇들의 배터리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양에 따라서 일을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시키거나 충전시킴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CAE001B5-FE2F-46AE-B325-0A6C35978D21}"/>
                  </a:ext>
                </a:extLst>
              </p:cNvPr>
              <p:cNvSpPr/>
              <p:nvPr/>
            </p:nvSpPr>
            <p:spPr>
              <a:xfrm>
                <a:off x="477615" y="2683290"/>
                <a:ext cx="4936669" cy="119252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𝐷𝑖𝑠</m:t>
                      </m:r>
                      <m:sSub>
                        <m:sSubPr>
                          <m:ctrlPr>
                            <a:rPr kumimoji="0" lang="ko-KR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𝑒𝑥𝑡𝑟𝑎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𝐷𝑖𝑠</m:t>
                      </m:r>
                      <m:sSub>
                        <m:sSubPr>
                          <m:ctrlPr>
                            <a:rPr kumimoji="0" lang="ko-KR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𝑁𝑒𝑤𝑊𝑜𝑟𝑘</m:t>
                          </m:r>
                        </m:sub>
                      </m:sSub>
                      <m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≥0</m:t>
                      </m:r>
                    </m:oMath>
                  </m:oMathPara>
                </a14:m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이면 새로운 일 부여</a:t>
                </a:r>
              </a:p>
            </p:txBody>
          </p:sp>
        </mc:Choice>
        <mc:Fallback xmlns=""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CAE001B5-FE2F-46AE-B325-0A6C35978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" y="2683290"/>
                <a:ext cx="4936669" cy="119252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72375730-448B-49E2-A361-FC779ABAC999}"/>
                  </a:ext>
                </a:extLst>
              </p:cNvPr>
              <p:cNvSpPr/>
              <p:nvPr/>
            </p:nvSpPr>
            <p:spPr>
              <a:xfrm>
                <a:off x="477615" y="4114845"/>
                <a:ext cx="4936669" cy="119252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𝐷𝑖𝑠</m:t>
                    </m:r>
                    <m:sSub>
                      <m:sSubPr>
                        <m:ctrlPr>
                          <a:rPr kumimoji="0" lang="ko-KR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𝑒𝑥𝑡𝑟𝑎</m:t>
                        </m:r>
                      </m:sub>
                    </m:sSub>
                    <m:r>
                      <m:rPr>
                        <m:nor/>
                      </m:rPr>
                      <a:rPr kumimoji="0" lang="en-US" altLang="ko-K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m:t> &gt;= </m:t>
                    </m:r>
                    <m:d>
                      <m:dPr>
                        <m:begChr m:val="⌊"/>
                        <m:endChr m:val="⌋"/>
                        <m:ctrlPr>
                          <a:rPr kumimoji="0" lang="ko-KR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ko-KR" altLang="ko-K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ko-K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ko-K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num>
                          <m:den>
                            <m:r>
                              <a:rPr kumimoji="0" lang="ko-KR" altLang="ko-K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충전기</m:t>
                            </m:r>
                            <m:r>
                              <a:rPr kumimoji="0" lang="ko-KR" altLang="ko-K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ko-KR" altLang="ko-K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수</m:t>
                            </m:r>
                          </m:den>
                        </m:f>
                      </m:e>
                    </m:d>
                    <m:r>
                      <a:rPr kumimoji="0" lang="en-US" altLang="ko-K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𝐷𝑖𝑠</m:t>
                    </m:r>
                    <m:sSub>
                      <m:sSubPr>
                        <m:ctrlPr>
                          <a:rPr kumimoji="0" lang="ko-KR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𝑁𝑒𝑤𝑊𝑜𝑟𝑘</m:t>
                        </m:r>
                      </m:sub>
                    </m:sSub>
                    <m:r>
                      <m:rPr>
                        <m:nor/>
                      </m:rPr>
                      <a:rPr kumimoji="0" lang="en-US" altLang="ko-K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m:t>)</m:t>
                    </m:r>
                    <m:r>
                      <m:rPr>
                        <m:nor/>
                      </m:rPr>
                      <a: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m:t>이면 새로운 일 부여</m:t>
                    </m:r>
                  </m:oMath>
                </a14:m>
                <a:r>
                  <a:rPr kumimoji="0" lang="ko-KR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이면 새로운 일 부여</a:t>
                </a:r>
              </a:p>
            </p:txBody>
          </p:sp>
        </mc:Choice>
        <mc:Fallback xmlns=""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72375730-448B-49E2-A361-FC779ABAC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" y="4114845"/>
                <a:ext cx="4936669" cy="119252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73D15E3-F7D5-42DD-8B19-7A177735B648}"/>
              </a:ext>
            </a:extLst>
          </p:cNvPr>
          <p:cNvSpPr/>
          <p:nvPr/>
        </p:nvSpPr>
        <p:spPr>
          <a:xfrm rot="10800000">
            <a:off x="5135336" y="3089913"/>
            <a:ext cx="467109" cy="414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914B57E6-73A1-4A28-A9D5-81F9ADEA5C17}"/>
              </a:ext>
            </a:extLst>
          </p:cNvPr>
          <p:cNvSpPr/>
          <p:nvPr/>
        </p:nvSpPr>
        <p:spPr>
          <a:xfrm rot="10800000">
            <a:off x="5135336" y="4479440"/>
            <a:ext cx="467109" cy="414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59B3189-426D-457A-8703-CCE6A5BFC2AF}"/>
              </a:ext>
            </a:extLst>
          </p:cNvPr>
          <p:cNvGraphicFramePr>
            <a:graphicFrameLocks noGrp="1"/>
          </p:cNvGraphicFramePr>
          <p:nvPr/>
        </p:nvGraphicFramePr>
        <p:xfrm>
          <a:off x="8402321" y="1807766"/>
          <a:ext cx="1669683" cy="42386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2546">
                  <a:extLst>
                    <a:ext uri="{9D8B030D-6E8A-4147-A177-3AD203B41FA5}">
                      <a16:colId xmlns:a16="http://schemas.microsoft.com/office/drawing/2014/main" val="3062201619"/>
                    </a:ext>
                  </a:extLst>
                </a:gridCol>
                <a:gridCol w="312546">
                  <a:extLst>
                    <a:ext uri="{9D8B030D-6E8A-4147-A177-3AD203B41FA5}">
                      <a16:colId xmlns:a16="http://schemas.microsoft.com/office/drawing/2014/main" val="2397613545"/>
                    </a:ext>
                  </a:extLst>
                </a:gridCol>
                <a:gridCol w="281977">
                  <a:extLst>
                    <a:ext uri="{9D8B030D-6E8A-4147-A177-3AD203B41FA5}">
                      <a16:colId xmlns:a16="http://schemas.microsoft.com/office/drawing/2014/main" val="880729791"/>
                    </a:ext>
                  </a:extLst>
                </a:gridCol>
                <a:gridCol w="281977">
                  <a:extLst>
                    <a:ext uri="{9D8B030D-6E8A-4147-A177-3AD203B41FA5}">
                      <a16:colId xmlns:a16="http://schemas.microsoft.com/office/drawing/2014/main" val="1238741892"/>
                    </a:ext>
                  </a:extLst>
                </a:gridCol>
                <a:gridCol w="480637">
                  <a:extLst>
                    <a:ext uri="{9D8B030D-6E8A-4147-A177-3AD203B41FA5}">
                      <a16:colId xmlns:a16="http://schemas.microsoft.com/office/drawing/2014/main" val="4261427651"/>
                    </a:ext>
                  </a:extLst>
                </a:gridCol>
              </a:tblGrid>
              <a:tr h="738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341125"/>
                  </a:ext>
                </a:extLst>
              </a:tr>
              <a:tr h="4374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7137738"/>
                  </a:ext>
                </a:extLst>
              </a:tr>
              <a:tr h="4374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28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28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28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28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6999615"/>
                  </a:ext>
                </a:extLst>
              </a:tr>
              <a:tr h="4374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8078297"/>
                  </a:ext>
                </a:extLst>
              </a:tr>
              <a:tr h="4374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6714475"/>
                  </a:ext>
                </a:extLst>
              </a:tr>
              <a:tr h="4374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2299093"/>
                  </a:ext>
                </a:extLst>
              </a:tr>
              <a:tr h="4374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293449"/>
                  </a:ext>
                </a:extLst>
              </a:tr>
              <a:tr h="4374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1627339"/>
                  </a:ext>
                </a:extLst>
              </a:tr>
              <a:tr h="4374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1597333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5F109322-EE33-4EB6-8680-81D0D23D8886}"/>
              </a:ext>
            </a:extLst>
          </p:cNvPr>
          <p:cNvGraphicFramePr>
            <a:graphicFrameLocks noGrp="1"/>
          </p:cNvGraphicFramePr>
          <p:nvPr/>
        </p:nvGraphicFramePr>
        <p:xfrm>
          <a:off x="10227175" y="1807766"/>
          <a:ext cx="1669683" cy="42386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9865">
                  <a:extLst>
                    <a:ext uri="{9D8B030D-6E8A-4147-A177-3AD203B41FA5}">
                      <a16:colId xmlns:a16="http://schemas.microsoft.com/office/drawing/2014/main" val="3062201619"/>
                    </a:ext>
                  </a:extLst>
                </a:gridCol>
                <a:gridCol w="364644">
                  <a:extLst>
                    <a:ext uri="{9D8B030D-6E8A-4147-A177-3AD203B41FA5}">
                      <a16:colId xmlns:a16="http://schemas.microsoft.com/office/drawing/2014/main" val="2397613545"/>
                    </a:ext>
                  </a:extLst>
                </a:gridCol>
                <a:gridCol w="290676">
                  <a:extLst>
                    <a:ext uri="{9D8B030D-6E8A-4147-A177-3AD203B41FA5}">
                      <a16:colId xmlns:a16="http://schemas.microsoft.com/office/drawing/2014/main" val="88072979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1238741892"/>
                    </a:ext>
                  </a:extLst>
                </a:gridCol>
                <a:gridCol w="344938">
                  <a:extLst>
                    <a:ext uri="{9D8B030D-6E8A-4147-A177-3AD203B41FA5}">
                      <a16:colId xmlns:a16="http://schemas.microsoft.com/office/drawing/2014/main" val="4261427651"/>
                    </a:ext>
                  </a:extLst>
                </a:gridCol>
              </a:tblGrid>
              <a:tr h="738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341125"/>
                  </a:ext>
                </a:extLst>
              </a:tr>
              <a:tr h="4374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7137738"/>
                  </a:ext>
                </a:extLst>
              </a:tr>
              <a:tr h="4374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28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28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28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28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6999615"/>
                  </a:ext>
                </a:extLst>
              </a:tr>
              <a:tr h="4374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52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52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8078297"/>
                  </a:ext>
                </a:extLst>
              </a:tr>
              <a:tr h="4374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6714475"/>
                  </a:ext>
                </a:extLst>
              </a:tr>
              <a:tr h="4374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28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28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64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64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2299093"/>
                  </a:ext>
                </a:extLst>
              </a:tr>
              <a:tr h="4374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52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52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52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52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293449"/>
                  </a:ext>
                </a:extLst>
              </a:tr>
              <a:tr h="4374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1627339"/>
                  </a:ext>
                </a:extLst>
              </a:tr>
              <a:tr h="4374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F7964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28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28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1597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911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01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Introduction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Motive for Selection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41D1A2-C298-4EEE-9C36-D0DD0048D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444704C-D1AD-4607-B28D-951BBC0B9C1C}"/>
              </a:ext>
            </a:extLst>
          </p:cNvPr>
          <p:cNvSpPr/>
          <p:nvPr/>
        </p:nvSpPr>
        <p:spPr>
          <a:xfrm>
            <a:off x="833844" y="1947282"/>
            <a:ext cx="106339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-15240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ea typeface="HY헤드라인M" panose="02030600000101010101" pitchFamily="18" charset="-127"/>
              </a:rPr>
              <a:t>1.</a:t>
            </a:r>
            <a:r>
              <a:rPr lang="ko-KR" altLang="en-US" kern="0" dirty="0">
                <a:solidFill>
                  <a:schemeClr val="bg1"/>
                </a:solidFill>
                <a:ea typeface="HY헤드라인M" panose="02030600000101010101" pitchFamily="18" charset="-127"/>
              </a:rPr>
              <a:t>기존 공장의 </a:t>
            </a:r>
            <a:r>
              <a:rPr lang="en-US" altLang="ko-KR" kern="0" dirty="0">
                <a:solidFill>
                  <a:schemeClr val="bg1"/>
                </a:solidFill>
                <a:ea typeface="HY헤드라인M" panose="02030600000101010101" pitchFamily="18" charset="-127"/>
              </a:rPr>
              <a:t>AGV</a:t>
            </a:r>
            <a:r>
              <a:rPr lang="en-US" altLang="ko-KR" sz="1200" kern="0" dirty="0">
                <a:solidFill>
                  <a:schemeClr val="bg1"/>
                </a:solidFill>
                <a:ea typeface="HY헤드라인M" panose="02030600000101010101" pitchFamily="18" charset="-127"/>
              </a:rPr>
              <a:t>(</a:t>
            </a:r>
            <a:r>
              <a:rPr lang="ko-KR" altLang="en-US" sz="1200" kern="0" dirty="0">
                <a:solidFill>
                  <a:schemeClr val="bg1"/>
                </a:solidFill>
                <a:ea typeface="HY헤드라인M" panose="02030600000101010101" pitchFamily="18" charset="-127"/>
              </a:rPr>
              <a:t>모바일 로봇</a:t>
            </a:r>
            <a:r>
              <a:rPr lang="en-US" altLang="ko-KR" sz="1200" kern="0" dirty="0">
                <a:solidFill>
                  <a:schemeClr val="bg1"/>
                </a:solidFill>
                <a:ea typeface="HY헤드라인M" panose="02030600000101010101" pitchFamily="18" charset="-127"/>
              </a:rPr>
              <a:t>)</a:t>
            </a:r>
            <a:r>
              <a:rPr lang="ko-KR" altLang="en-US" kern="0" dirty="0">
                <a:solidFill>
                  <a:schemeClr val="bg1"/>
                </a:solidFill>
                <a:ea typeface="HY헤드라인M" panose="02030600000101010101" pitchFamily="18" charset="-127"/>
              </a:rPr>
              <a:t>의 스케줄링 시스템에 대한 상용화 사례는 찾아보기 힘들며</a:t>
            </a:r>
            <a:r>
              <a:rPr lang="en-US" altLang="ko-KR" kern="0" dirty="0">
                <a:solidFill>
                  <a:schemeClr val="bg1"/>
                </a:solidFill>
                <a:ea typeface="HY헤드라인M" panose="02030600000101010101" pitchFamily="18" charset="-127"/>
              </a:rPr>
              <a:t>, </a:t>
            </a:r>
            <a:r>
              <a:rPr lang="ko-KR" altLang="en-US" kern="0" dirty="0">
                <a:solidFill>
                  <a:schemeClr val="bg1"/>
                </a:solidFill>
                <a:ea typeface="HY헤드라인M" panose="02030600000101010101" pitchFamily="18" charset="-127"/>
              </a:rPr>
              <a:t>다수의 연구가 작업 타겟과 로봇의 최단경로를 찾는 방향으로 진행되고 있다</a:t>
            </a:r>
            <a:r>
              <a:rPr lang="en-US" altLang="ko-KR" kern="0" dirty="0">
                <a:solidFill>
                  <a:schemeClr val="bg1"/>
                </a:solidFill>
                <a:ea typeface="HY헤드라인M" panose="02030600000101010101" pitchFamily="18" charset="-127"/>
              </a:rPr>
              <a:t>.</a:t>
            </a:r>
          </a:p>
          <a:p>
            <a:pPr marL="152400" indent="-152400" algn="just" fontAlgn="base">
              <a:lnSpc>
                <a:spcPct val="160000"/>
              </a:lnSpc>
            </a:pPr>
            <a:endParaRPr lang="ko-KR" altLang="en-US" kern="0" dirty="0">
              <a:solidFill>
                <a:schemeClr val="bg1"/>
              </a:solidFill>
              <a:ea typeface="HY헤드라인M" panose="02030600000101010101" pitchFamily="18" charset="-127"/>
            </a:endParaRPr>
          </a:p>
          <a:p>
            <a:pPr marL="152400" indent="-15240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ea typeface="HY헤드라인M" panose="02030600000101010101" pitchFamily="18" charset="-127"/>
              </a:rPr>
              <a:t>2.</a:t>
            </a:r>
            <a:r>
              <a:rPr lang="ko-KR" altLang="en-US" kern="0" dirty="0">
                <a:solidFill>
                  <a:schemeClr val="bg1"/>
                </a:solidFill>
                <a:ea typeface="HY헤드라인M" panose="02030600000101010101" pitchFamily="18" charset="-127"/>
              </a:rPr>
              <a:t> 충전 상태인 로봇의 수를 최소화하여 최대한 많은 로봇들이 가동되도록 하는 알고리즘을 </a:t>
            </a:r>
            <a:r>
              <a:rPr lang="ko-KR" altLang="en-US" kern="0" dirty="0" err="1">
                <a:solidFill>
                  <a:schemeClr val="bg1"/>
                </a:solidFill>
                <a:ea typeface="HY헤드라인M" panose="02030600000101010101" pitchFamily="18" charset="-127"/>
              </a:rPr>
              <a:t>제시하여기존의</a:t>
            </a:r>
            <a:r>
              <a:rPr lang="ko-KR" altLang="en-US" kern="0" dirty="0">
                <a:solidFill>
                  <a:schemeClr val="bg1"/>
                </a:solidFill>
                <a:ea typeface="HY헤드라인M" panose="02030600000101010101" pitchFamily="18" charset="-127"/>
              </a:rPr>
              <a:t> 연구들이 집중하지 않았던 충전시간 관련 이슈를 해결한다</a:t>
            </a:r>
            <a:r>
              <a:rPr lang="en-US" altLang="ko-KR" kern="0" dirty="0">
                <a:solidFill>
                  <a:schemeClr val="bg1"/>
                </a:solidFill>
                <a:ea typeface="HY헤드라인M" panose="02030600000101010101" pitchFamily="18" charset="-127"/>
              </a:rPr>
              <a:t>. </a:t>
            </a:r>
            <a:endParaRPr lang="ko-KR" altLang="en-US" sz="1200" kern="0" spc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04290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 잔량에 따른 업무부여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660C314-2254-4C6C-9815-1678EC7C3205}"/>
              </a:ext>
            </a:extLst>
          </p:cNvPr>
          <p:cNvGrpSpPr/>
          <p:nvPr/>
        </p:nvGrpSpPr>
        <p:grpSpPr>
          <a:xfrm>
            <a:off x="7896658" y="302725"/>
            <a:ext cx="4142942" cy="1258940"/>
            <a:chOff x="7896658" y="315025"/>
            <a:chExt cx="4142942" cy="125894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52FF78D-4445-41D5-B9EA-38C37F86536A}"/>
                </a:ext>
              </a:extLst>
            </p:cNvPr>
            <p:cNvGrpSpPr/>
            <p:nvPr/>
          </p:nvGrpSpPr>
          <p:grpSpPr>
            <a:xfrm>
              <a:off x="7896658" y="315025"/>
              <a:ext cx="4059174" cy="1258940"/>
              <a:chOff x="1857532" y="4215889"/>
              <a:chExt cx="4059174" cy="1258940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E3613369-0D04-4317-BE21-233F8BA6F4F3}"/>
                  </a:ext>
                </a:extLst>
              </p:cNvPr>
              <p:cNvSpPr/>
              <p:nvPr/>
            </p:nvSpPr>
            <p:spPr>
              <a:xfrm>
                <a:off x="1894475" y="4215889"/>
                <a:ext cx="4022231" cy="125894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00524D-F5B1-4FB3-B6E8-F3D66B368FFC}"/>
                  </a:ext>
                </a:extLst>
              </p:cNvPr>
              <p:cNvSpPr txBox="1"/>
              <p:nvPr/>
            </p:nvSpPr>
            <p:spPr>
              <a:xfrm>
                <a:off x="1857532" y="4548760"/>
                <a:ext cx="4022231" cy="88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매 순간에 일해야 하는 로봇의 수를 고정한 상태로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충전중인 로봇은 가급적 계속 충전하고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일하는 중인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로봇은 가급적 계속 일하도록 하는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알고리즘 찾기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D28F56-B9B2-4080-B9CF-725A8964AB8D}"/>
                </a:ext>
              </a:extLst>
            </p:cNvPr>
            <p:cNvSpPr txBox="1"/>
            <p:nvPr/>
          </p:nvSpPr>
          <p:spPr>
            <a:xfrm>
              <a:off x="8017369" y="331984"/>
              <a:ext cx="4022231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Main Mission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7677FAE-098C-4AE3-8FE4-CD9800F95089}"/>
              </a:ext>
            </a:extLst>
          </p:cNvPr>
          <p:cNvSpPr txBox="1"/>
          <p:nvPr/>
        </p:nvSpPr>
        <p:spPr>
          <a:xfrm>
            <a:off x="1229461" y="1142789"/>
            <a:ext cx="813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최소 일꾼 수 유지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743BF7-2A56-426E-8871-ED724BEBB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31" y="1639127"/>
            <a:ext cx="8220934" cy="52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63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 잔량에 따른 업무부여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7677FAE-098C-4AE3-8FE4-CD9800F95089}"/>
              </a:ext>
            </a:extLst>
          </p:cNvPr>
          <p:cNvSpPr txBox="1"/>
          <p:nvPr/>
        </p:nvSpPr>
        <p:spPr>
          <a:xfrm>
            <a:off x="1229461" y="1142789"/>
            <a:ext cx="813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최소 일꾼 수 유지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B8241D-93C0-48C5-AB56-A3D68EB0613E}"/>
              </a:ext>
            </a:extLst>
          </p:cNvPr>
          <p:cNvSpPr txBox="1"/>
          <p:nvPr/>
        </p:nvSpPr>
        <p:spPr>
          <a:xfrm>
            <a:off x="3589482" y="1589354"/>
            <a:ext cx="2969082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우리 공장은 업무 처리량이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들쭉날쭉해도 상관 없어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하루동안 하는 일의 양만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많았으면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좋겠어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94A897-A5CD-4626-90B7-E03341F91B09}"/>
              </a:ext>
            </a:extLst>
          </p:cNvPr>
          <p:cNvSpPr txBox="1"/>
          <p:nvPr/>
        </p:nvSpPr>
        <p:spPr>
          <a:xfrm>
            <a:off x="3846122" y="4346938"/>
            <a:ext cx="5424883" cy="1146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우리 공장은 업무 처리량이 어느 정도 일정해야 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우리 라인에서 일을 해서 넘겨줘야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뒷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라인에서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일을 할 수 있거든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9B6B711-638B-42A3-A568-0E3C49E3F9CB}"/>
              </a:ext>
            </a:extLst>
          </p:cNvPr>
          <p:cNvSpPr/>
          <p:nvPr/>
        </p:nvSpPr>
        <p:spPr>
          <a:xfrm>
            <a:off x="1894475" y="1658596"/>
            <a:ext cx="8068310" cy="40966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C3215E-DC01-4B53-AF4F-B9EDDC00E9F1}"/>
              </a:ext>
            </a:extLst>
          </p:cNvPr>
          <p:cNvSpPr txBox="1"/>
          <p:nvPr/>
        </p:nvSpPr>
        <p:spPr>
          <a:xfrm>
            <a:off x="2682508" y="3724627"/>
            <a:ext cx="6492241" cy="14408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 순간에 일하고 있어야 하는 로봇의 수를 고정한 상태에서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충전중인 로봇은 가급적 계속 충전하고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일하는 중인 로봇은 가급적 계속 일하도록 하는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알고리즘을 찾아보자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4BB898-F4AF-4D75-B940-9F807DFAEE65}"/>
              </a:ext>
            </a:extLst>
          </p:cNvPr>
          <p:cNvSpPr txBox="1"/>
          <p:nvPr/>
        </p:nvSpPr>
        <p:spPr>
          <a:xfrm>
            <a:off x="3917514" y="2577229"/>
            <a:ext cx="4022231" cy="81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Main Mission</a:t>
            </a:r>
          </a:p>
        </p:txBody>
      </p:sp>
    </p:spTree>
    <p:extLst>
      <p:ext uri="{BB962C8B-B14F-4D97-AF65-F5344CB8AC3E}">
        <p14:creationId xmlns:p14="http://schemas.microsoft.com/office/powerpoint/2010/main" val="3119023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 잔량에 따른 업무부여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7677FAE-098C-4AE3-8FE4-CD9800F95089}"/>
              </a:ext>
            </a:extLst>
          </p:cNvPr>
          <p:cNvSpPr txBox="1"/>
          <p:nvPr/>
        </p:nvSpPr>
        <p:spPr>
          <a:xfrm>
            <a:off x="1229461" y="1142789"/>
            <a:ext cx="813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최소 일꾼 수 유지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B8241D-93C0-48C5-AB56-A3D68EB0613E}"/>
              </a:ext>
            </a:extLst>
          </p:cNvPr>
          <p:cNvSpPr txBox="1"/>
          <p:nvPr/>
        </p:nvSpPr>
        <p:spPr>
          <a:xfrm>
            <a:off x="3589482" y="1589354"/>
            <a:ext cx="2969082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우리 공장은 업무 처리량이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들쭉날쭉해도 상관 없어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하루동안 하는 일의 양만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많았으면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좋겠어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94A897-A5CD-4626-90B7-E03341F91B09}"/>
              </a:ext>
            </a:extLst>
          </p:cNvPr>
          <p:cNvSpPr txBox="1"/>
          <p:nvPr/>
        </p:nvSpPr>
        <p:spPr>
          <a:xfrm>
            <a:off x="3846122" y="4346938"/>
            <a:ext cx="5424883" cy="1146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우리 공장은 업무 처리량이 어느 정도 일정해야 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우리 라인에서 일을 해서 넘겨줘야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뒷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라인에서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일을 할 수 있거든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9B6B711-638B-42A3-A568-0E3C49E3F9CB}"/>
              </a:ext>
            </a:extLst>
          </p:cNvPr>
          <p:cNvSpPr/>
          <p:nvPr/>
        </p:nvSpPr>
        <p:spPr>
          <a:xfrm>
            <a:off x="1894475" y="1658596"/>
            <a:ext cx="8068310" cy="40966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C3215E-DC01-4B53-AF4F-B9EDDC00E9F1}"/>
              </a:ext>
            </a:extLst>
          </p:cNvPr>
          <p:cNvSpPr txBox="1"/>
          <p:nvPr/>
        </p:nvSpPr>
        <p:spPr>
          <a:xfrm>
            <a:off x="2682508" y="3724627"/>
            <a:ext cx="6492241" cy="14408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 순간에 일하고 있어야 하는 로봇의 수를 고정한 상태에서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충전중인 로봇은 가급적 계속 충전하고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일하는 중인 로봇은 가급적 계속 일하도록 하는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알고리즘을 찾아보자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4BB898-F4AF-4D75-B940-9F807DFAEE65}"/>
              </a:ext>
            </a:extLst>
          </p:cNvPr>
          <p:cNvSpPr txBox="1"/>
          <p:nvPr/>
        </p:nvSpPr>
        <p:spPr>
          <a:xfrm>
            <a:off x="3917514" y="2577229"/>
            <a:ext cx="4022231" cy="81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Main Mission</a:t>
            </a:r>
          </a:p>
        </p:txBody>
      </p:sp>
      <p:pic>
        <p:nvPicPr>
          <p:cNvPr id="2050" name="Picture 2" descr="Image result for clear game">
            <a:extLst>
              <a:ext uri="{FF2B5EF4-FFF2-40B4-BE49-F238E27FC236}">
                <a16:creationId xmlns:a16="http://schemas.microsoft.com/office/drawing/2014/main" id="{F2A6B243-1EB7-42E0-AE42-58F16C934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4"/>
          <a:stretch/>
        </p:blipFill>
        <p:spPr bwMode="auto">
          <a:xfrm>
            <a:off x="1701256" y="2219616"/>
            <a:ext cx="8596269" cy="400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541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4F89C5A-4DB1-4271-BFC3-3FF8EEA3CD5D}"/>
              </a:ext>
            </a:extLst>
          </p:cNvPr>
          <p:cNvSpPr/>
          <p:nvPr/>
        </p:nvSpPr>
        <p:spPr>
          <a:xfrm>
            <a:off x="1894475" y="1658596"/>
            <a:ext cx="8068310" cy="40966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 잔량에 따른 업무부여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F5B5E9-445B-4B2A-913A-B90AF47E81C6}"/>
              </a:ext>
            </a:extLst>
          </p:cNvPr>
          <p:cNvSpPr txBox="1"/>
          <p:nvPr/>
        </p:nvSpPr>
        <p:spPr>
          <a:xfrm>
            <a:off x="4120919" y="2062313"/>
            <a:ext cx="353654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업무 처리량을 증가시키는 방법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808AA2C-E7AF-4420-9197-0D74617D331E}"/>
              </a:ext>
            </a:extLst>
          </p:cNvPr>
          <p:cNvSpPr/>
          <p:nvPr/>
        </p:nvSpPr>
        <p:spPr>
          <a:xfrm>
            <a:off x="2501153" y="3003176"/>
            <a:ext cx="7001435" cy="726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일을 부여하기에 가장 적절한 로봇을 찾는다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CB9A61A-7257-4ED3-9B88-04ED1F489FD5}"/>
              </a:ext>
            </a:extLst>
          </p:cNvPr>
          <p:cNvSpPr/>
          <p:nvPr/>
        </p:nvSpPr>
        <p:spPr>
          <a:xfrm>
            <a:off x="2501153" y="3805729"/>
            <a:ext cx="7001435" cy="7261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로봇의 동선을 최적화한다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7BFE5E9-4B34-433A-9016-2648F4BECA6C}"/>
              </a:ext>
            </a:extLst>
          </p:cNvPr>
          <p:cNvSpPr/>
          <p:nvPr/>
        </p:nvSpPr>
        <p:spPr>
          <a:xfrm>
            <a:off x="2501153" y="4639231"/>
            <a:ext cx="7001435" cy="7261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로봇이 충전소를 자주 드나들지 않는다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C0A9C19C-86E5-4ECA-BD10-FF7B8DFB1DE0}"/>
              </a:ext>
            </a:extLst>
          </p:cNvPr>
          <p:cNvSpPr/>
          <p:nvPr/>
        </p:nvSpPr>
        <p:spPr>
          <a:xfrm>
            <a:off x="10139072" y="3729318"/>
            <a:ext cx="1864658" cy="1850188"/>
          </a:xfrm>
          <a:prstGeom prst="wedgeRectCallout">
            <a:avLst>
              <a:gd name="adj1" fmla="val -86217"/>
              <a:gd name="adj2" fmla="val -2797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2616E-83D7-4597-B7A4-CCA642E0C623}"/>
              </a:ext>
            </a:extLst>
          </p:cNvPr>
          <p:cNvSpPr txBox="1"/>
          <p:nvPr/>
        </p:nvSpPr>
        <p:spPr>
          <a:xfrm>
            <a:off x="10165979" y="3706904"/>
            <a:ext cx="1741224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BFS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maiking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route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알고리즘으로 이미 해결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A2E5B83C-ECA5-4C1B-919A-9FCE481E5D21}"/>
              </a:ext>
            </a:extLst>
          </p:cNvPr>
          <p:cNvSpPr/>
          <p:nvPr/>
        </p:nvSpPr>
        <p:spPr>
          <a:xfrm>
            <a:off x="126344" y="3254188"/>
            <a:ext cx="1864658" cy="1850188"/>
          </a:xfrm>
          <a:prstGeom prst="wedgeRectCallout">
            <a:avLst>
              <a:gd name="adj1" fmla="val 78206"/>
              <a:gd name="adj2" fmla="val -439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BF3907-A9D5-4CBE-ABB6-820D67A407CE}"/>
              </a:ext>
            </a:extLst>
          </p:cNvPr>
          <p:cNvSpPr txBox="1"/>
          <p:nvPr/>
        </p:nvSpPr>
        <p:spPr>
          <a:xfrm>
            <a:off x="153251" y="3550022"/>
            <a:ext cx="174122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뒷부분에서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독립적으로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처리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1C64B6-856A-46A7-A9B2-1C052A131217}"/>
              </a:ext>
            </a:extLst>
          </p:cNvPr>
          <p:cNvSpPr txBox="1"/>
          <p:nvPr/>
        </p:nvSpPr>
        <p:spPr>
          <a:xfrm>
            <a:off x="1229461" y="1142789"/>
            <a:ext cx="813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업무 분배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76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4F89C5A-4DB1-4271-BFC3-3FF8EEA3CD5D}"/>
              </a:ext>
            </a:extLst>
          </p:cNvPr>
          <p:cNvSpPr/>
          <p:nvPr/>
        </p:nvSpPr>
        <p:spPr>
          <a:xfrm>
            <a:off x="1894475" y="1658596"/>
            <a:ext cx="8068310" cy="40966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 잔량에 따른 업무부여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F5B5E9-445B-4B2A-913A-B90AF47E81C6}"/>
              </a:ext>
            </a:extLst>
          </p:cNvPr>
          <p:cNvSpPr txBox="1"/>
          <p:nvPr/>
        </p:nvSpPr>
        <p:spPr>
          <a:xfrm>
            <a:off x="4120919" y="2062313"/>
            <a:ext cx="353654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업무 처리량을 증가시키는 방법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808AA2C-E7AF-4420-9197-0D74617D331E}"/>
              </a:ext>
            </a:extLst>
          </p:cNvPr>
          <p:cNvSpPr/>
          <p:nvPr/>
        </p:nvSpPr>
        <p:spPr>
          <a:xfrm>
            <a:off x="2501153" y="3003176"/>
            <a:ext cx="7001435" cy="726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일을 부여하기에 가장 적절한 로봇을 찾는다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1C64B6-856A-46A7-A9B2-1C052A131217}"/>
              </a:ext>
            </a:extLst>
          </p:cNvPr>
          <p:cNvSpPr txBox="1"/>
          <p:nvPr/>
        </p:nvSpPr>
        <p:spPr>
          <a:xfrm>
            <a:off x="1229461" y="1142789"/>
            <a:ext cx="813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업무 분배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C6DEB31-9FB7-434D-8FC7-CFF609BE7B0E}"/>
              </a:ext>
            </a:extLst>
          </p:cNvPr>
          <p:cNvSpPr/>
          <p:nvPr/>
        </p:nvSpPr>
        <p:spPr>
          <a:xfrm>
            <a:off x="2501153" y="3861185"/>
            <a:ext cx="7001434" cy="16584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dirty="0">
                <a:solidFill>
                  <a:prstClr val="white"/>
                </a:solidFill>
              </a:rPr>
              <a:t>업무 배열에 여러 일을 </a:t>
            </a:r>
            <a:r>
              <a:rPr lang="ko-KR" altLang="en-US" dirty="0" err="1">
                <a:solidFill>
                  <a:prstClr val="white"/>
                </a:solidFill>
              </a:rPr>
              <a:t>쌓아둔다</a:t>
            </a:r>
            <a:r>
              <a:rPr lang="en-US" altLang="ko-KR" dirty="0">
                <a:solidFill>
                  <a:prstClr val="white"/>
                </a:solidFill>
              </a:rPr>
              <a:t>.</a:t>
            </a:r>
          </a:p>
          <a:p>
            <a:pPr lvl="0" algn="ctr">
              <a:defRPr/>
            </a:pPr>
            <a:r>
              <a:rPr lang="ko-KR" altLang="en-US" dirty="0">
                <a:solidFill>
                  <a:prstClr val="white"/>
                </a:solidFill>
              </a:rPr>
              <a:t>일을 하라고 </a:t>
            </a:r>
            <a:r>
              <a:rPr lang="ko-KR" altLang="en-US" dirty="0" err="1">
                <a:solidFill>
                  <a:prstClr val="white"/>
                </a:solidFill>
              </a:rPr>
              <a:t>명령받은</a:t>
            </a:r>
            <a:r>
              <a:rPr lang="ko-KR" altLang="en-US" dirty="0">
                <a:solidFill>
                  <a:prstClr val="white"/>
                </a:solidFill>
              </a:rPr>
              <a:t> 로봇은 자신과 가장 가까운 일을 선택한다</a:t>
            </a:r>
            <a:r>
              <a:rPr lang="en-US" altLang="ko-KR" dirty="0">
                <a:solidFill>
                  <a:prstClr val="white"/>
                </a:solidFill>
              </a:rPr>
              <a:t>.</a:t>
            </a:r>
          </a:p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</a:rPr>
              <a:t>(BFS </a:t>
            </a:r>
            <a:r>
              <a:rPr lang="ko-KR" altLang="en-US" dirty="0">
                <a:solidFill>
                  <a:prstClr val="white"/>
                </a:solidFill>
              </a:rPr>
              <a:t>사용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033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4F89C5A-4DB1-4271-BFC3-3FF8EEA3CD5D}"/>
              </a:ext>
            </a:extLst>
          </p:cNvPr>
          <p:cNvSpPr/>
          <p:nvPr/>
        </p:nvSpPr>
        <p:spPr>
          <a:xfrm>
            <a:off x="1894475" y="1658596"/>
            <a:ext cx="8068310" cy="40966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배터리 잔량에 따른 업무부여 알고리즘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808AA2C-E7AF-4420-9197-0D74617D331E}"/>
              </a:ext>
            </a:extLst>
          </p:cNvPr>
          <p:cNvSpPr/>
          <p:nvPr/>
        </p:nvSpPr>
        <p:spPr>
          <a:xfrm>
            <a:off x="2362377" y="2241983"/>
            <a:ext cx="3464888" cy="726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평균적으로 일하는 로봇의 수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CB9A61A-7257-4ED3-9B88-04ED1F489FD5}"/>
              </a:ext>
            </a:extLst>
          </p:cNvPr>
          <p:cNvSpPr/>
          <p:nvPr/>
        </p:nvSpPr>
        <p:spPr>
          <a:xfrm>
            <a:off x="2362377" y="3886286"/>
            <a:ext cx="7198660" cy="72614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dirty="0">
                <a:solidFill>
                  <a:schemeClr val="tx1"/>
                </a:solidFill>
              </a:rPr>
              <a:t>비교 알고리즘 </a:t>
            </a:r>
            <a:r>
              <a:rPr lang="en-US" altLang="ko-KR" dirty="0">
                <a:solidFill>
                  <a:schemeClr val="tx1"/>
                </a:solidFill>
              </a:rPr>
              <a:t>A. </a:t>
            </a:r>
            <a:r>
              <a:rPr lang="ko-KR" altLang="ko-KR" dirty="0">
                <a:solidFill>
                  <a:schemeClr val="tx1"/>
                </a:solidFill>
              </a:rPr>
              <a:t>여러 로봇이 일정 주기로 </a:t>
            </a:r>
            <a:r>
              <a:rPr lang="ko-KR" altLang="ko-KR" dirty="0" err="1">
                <a:solidFill>
                  <a:schemeClr val="tx1"/>
                </a:solidFill>
              </a:rPr>
              <a:t>번갈아서</a:t>
            </a:r>
            <a:r>
              <a:rPr lang="ko-KR" altLang="ko-KR" dirty="0">
                <a:solidFill>
                  <a:schemeClr val="tx1"/>
                </a:solidFill>
              </a:rPr>
              <a:t> 충전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7BFE5E9-4B34-433A-9016-2648F4BECA6C}"/>
              </a:ext>
            </a:extLst>
          </p:cNvPr>
          <p:cNvSpPr/>
          <p:nvPr/>
        </p:nvSpPr>
        <p:spPr>
          <a:xfrm>
            <a:off x="2362377" y="4719788"/>
            <a:ext cx="7198660" cy="7261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dirty="0">
                <a:solidFill>
                  <a:schemeClr val="tx1"/>
                </a:solidFill>
              </a:rPr>
              <a:t>비교 알고리즘 </a:t>
            </a:r>
            <a:r>
              <a:rPr lang="en-US" altLang="ko-KR" dirty="0">
                <a:solidFill>
                  <a:schemeClr val="tx1"/>
                </a:solidFill>
              </a:rPr>
              <a:t>B. </a:t>
            </a:r>
            <a:r>
              <a:rPr lang="ko-KR" altLang="ko-KR" dirty="0">
                <a:solidFill>
                  <a:schemeClr val="tx1"/>
                </a:solidFill>
              </a:rPr>
              <a:t>항상 로봇들이 일을 하다가 배터리가 없으면 충전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1C64B6-856A-46A7-A9B2-1C052A131217}"/>
              </a:ext>
            </a:extLst>
          </p:cNvPr>
          <p:cNvSpPr txBox="1"/>
          <p:nvPr/>
        </p:nvSpPr>
        <p:spPr>
          <a:xfrm>
            <a:off x="1229461" y="1142789"/>
            <a:ext cx="813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성능 평가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30EDE6C-BCED-4058-9B68-EADB15F952B6}"/>
              </a:ext>
            </a:extLst>
          </p:cNvPr>
          <p:cNvSpPr/>
          <p:nvPr/>
        </p:nvSpPr>
        <p:spPr>
          <a:xfrm>
            <a:off x="6096000" y="2241983"/>
            <a:ext cx="3464888" cy="726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평균적으로 처리되는 일의 수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C188F3-F1AC-444D-B533-3CF710E97F09}"/>
              </a:ext>
            </a:extLst>
          </p:cNvPr>
          <p:cNvSpPr/>
          <p:nvPr/>
        </p:nvSpPr>
        <p:spPr>
          <a:xfrm>
            <a:off x="5605464" y="1818971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dirty="0"/>
              <a:t>기준</a:t>
            </a:r>
            <a:endParaRPr lang="ko-KR" altLang="ko-KR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4209C9E-24D6-4886-B0F1-F2F63F6E0552}"/>
              </a:ext>
            </a:extLst>
          </p:cNvPr>
          <p:cNvSpPr/>
          <p:nvPr/>
        </p:nvSpPr>
        <p:spPr>
          <a:xfrm>
            <a:off x="2362377" y="3065929"/>
            <a:ext cx="7198660" cy="72614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작품의 알고리즘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52E783-DA5A-48EF-96E4-618548690311}"/>
              </a:ext>
            </a:extLst>
          </p:cNvPr>
          <p:cNvSpPr txBox="1"/>
          <p:nvPr/>
        </p:nvSpPr>
        <p:spPr>
          <a:xfrm>
            <a:off x="10165979" y="3706904"/>
            <a:ext cx="174122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셋을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시각화하여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939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Contents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489107"/>
            <a:ext cx="813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V-REP simulation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1EB19A3-1E22-4B16-9039-D46680069215}"/>
              </a:ext>
            </a:extLst>
          </p:cNvPr>
          <p:cNvGrpSpPr/>
          <p:nvPr/>
        </p:nvGrpSpPr>
        <p:grpSpPr>
          <a:xfrm>
            <a:off x="373920" y="1980020"/>
            <a:ext cx="11338516" cy="3345276"/>
            <a:chOff x="373920" y="1980020"/>
            <a:chExt cx="11338516" cy="334527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DFED1B1-8A30-45A6-A76B-DC53472CACDA}"/>
                </a:ext>
              </a:extLst>
            </p:cNvPr>
            <p:cNvSpPr/>
            <p:nvPr/>
          </p:nvSpPr>
          <p:spPr>
            <a:xfrm>
              <a:off x="373920" y="2400320"/>
              <a:ext cx="3987189" cy="2924976"/>
            </a:xfrm>
            <a:prstGeom prst="round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ko-KR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F9A5EFF-2CA9-40BF-9F46-E636DBAD511F}"/>
                </a:ext>
              </a:extLst>
            </p:cNvPr>
            <p:cNvSpPr/>
            <p:nvPr/>
          </p:nvSpPr>
          <p:spPr>
            <a:xfrm>
              <a:off x="1102291" y="2105921"/>
              <a:ext cx="2408585" cy="623056"/>
            </a:xfrm>
            <a:prstGeom prst="roundRect">
              <a:avLst/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pc="300" dirty="0">
                  <a:solidFill>
                    <a:schemeClr val="tx1"/>
                  </a:solidFill>
                  <a:ea typeface="굴림" pitchFamily="50" charset="-127"/>
                </a:rPr>
                <a:t>Process</a:t>
              </a:r>
              <a:endParaRPr lang="en-US" altLang="ko-KR" dirty="0">
                <a:solidFill>
                  <a:schemeClr val="tx2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0AC2094-D2A2-4F47-937C-81773004CFBC}"/>
                </a:ext>
              </a:extLst>
            </p:cNvPr>
            <p:cNvSpPr/>
            <p:nvPr/>
          </p:nvSpPr>
          <p:spPr>
            <a:xfrm>
              <a:off x="8446548" y="2323357"/>
              <a:ext cx="3265888" cy="2924975"/>
            </a:xfrm>
            <a:prstGeom prst="round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ko-KR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A058EF5-73AF-47C5-BD6B-424C311CFFB9}"/>
                </a:ext>
              </a:extLst>
            </p:cNvPr>
            <p:cNvSpPr/>
            <p:nvPr/>
          </p:nvSpPr>
          <p:spPr>
            <a:xfrm>
              <a:off x="8875199" y="1980020"/>
              <a:ext cx="2408585" cy="645445"/>
            </a:xfrm>
            <a:prstGeom prst="roundRect">
              <a:avLst/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pc="300" dirty="0">
                  <a:solidFill>
                    <a:schemeClr val="tx1"/>
                  </a:solidFill>
                  <a:ea typeface="굴림" pitchFamily="50" charset="-127"/>
                </a:rPr>
                <a:t>Process</a:t>
              </a:r>
              <a:endParaRPr lang="en-US" altLang="ko-KR" dirty="0">
                <a:solidFill>
                  <a:schemeClr val="tx2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C11E1B0-7441-439D-AB5E-066E0FCD4C0F}"/>
                </a:ext>
              </a:extLst>
            </p:cNvPr>
            <p:cNvSpPr/>
            <p:nvPr/>
          </p:nvSpPr>
          <p:spPr>
            <a:xfrm>
              <a:off x="5233564" y="3230945"/>
              <a:ext cx="1919453" cy="1389015"/>
            </a:xfrm>
            <a:prstGeom prst="roundRect">
              <a:avLst/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pc="300" dirty="0">
                  <a:solidFill>
                    <a:schemeClr val="tx1"/>
                  </a:solidFill>
                  <a:ea typeface="굴림" pitchFamily="50" charset="-127"/>
                </a:rPr>
                <a:t>외부 파일</a:t>
              </a:r>
              <a:endParaRPr lang="en-US" altLang="ko-KR" b="1" spc="300" dirty="0">
                <a:solidFill>
                  <a:schemeClr val="tx1"/>
                </a:solidFill>
                <a:ea typeface="굴림" pitchFamily="50" charset="-127"/>
              </a:endParaRPr>
            </a:p>
            <a:p>
              <a:pPr algn="ctr"/>
              <a:r>
                <a:rPr lang="en-US" altLang="ko-KR" b="1" spc="300" dirty="0">
                  <a:solidFill>
                    <a:schemeClr val="tx1"/>
                  </a:solidFill>
                  <a:ea typeface="굴림" pitchFamily="50" charset="-127"/>
                </a:rPr>
                <a:t>(Mail Slot)</a:t>
              </a:r>
              <a:r>
                <a:rPr lang="ko-KR" altLang="en-US" b="1" spc="300" dirty="0">
                  <a:solidFill>
                    <a:schemeClr val="tx1"/>
                  </a:solidFill>
                  <a:ea typeface="굴림" pitchFamily="50" charset="-127"/>
                </a:rPr>
                <a:t> </a:t>
              </a:r>
              <a:endParaRPr lang="en-US" altLang="ko-KR" dirty="0">
                <a:solidFill>
                  <a:schemeClr val="tx2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6597571-544C-4FCC-A3EF-74C73DEE170F}"/>
                </a:ext>
              </a:extLst>
            </p:cNvPr>
            <p:cNvSpPr/>
            <p:nvPr/>
          </p:nvSpPr>
          <p:spPr>
            <a:xfrm>
              <a:off x="1128932" y="3023376"/>
              <a:ext cx="1602741" cy="623708"/>
            </a:xfrm>
            <a:prstGeom prst="roundRect">
              <a:avLst/>
            </a:prstGeom>
            <a:solidFill>
              <a:srgbClr val="FF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Data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BBBA412-B3F9-4753-B5C1-0A9A10AC97F8}"/>
                </a:ext>
              </a:extLst>
            </p:cNvPr>
            <p:cNvSpPr/>
            <p:nvPr/>
          </p:nvSpPr>
          <p:spPr>
            <a:xfrm>
              <a:off x="1128932" y="4009065"/>
              <a:ext cx="1602741" cy="623708"/>
            </a:xfrm>
            <a:prstGeom prst="roundRect">
              <a:avLst/>
            </a:prstGeom>
            <a:solidFill>
              <a:srgbClr val="FF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Data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3DB6E5D1-C7A9-4596-B544-9F36B71FBF6E}"/>
                </a:ext>
              </a:extLst>
            </p:cNvPr>
            <p:cNvSpPr/>
            <p:nvPr/>
          </p:nvSpPr>
          <p:spPr>
            <a:xfrm>
              <a:off x="9260280" y="3971779"/>
              <a:ext cx="1602741" cy="623708"/>
            </a:xfrm>
            <a:prstGeom prst="roundRect">
              <a:avLst/>
            </a:prstGeom>
            <a:solidFill>
              <a:srgbClr val="FF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Data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6727D95-D8EF-4F0E-80EB-014D0E057A7A}"/>
                </a:ext>
              </a:extLst>
            </p:cNvPr>
            <p:cNvSpPr/>
            <p:nvPr/>
          </p:nvSpPr>
          <p:spPr>
            <a:xfrm>
              <a:off x="9238309" y="3084991"/>
              <a:ext cx="1602741" cy="623708"/>
            </a:xfrm>
            <a:prstGeom prst="roundRect">
              <a:avLst/>
            </a:prstGeom>
            <a:solidFill>
              <a:srgbClr val="FF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Data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A2F921FA-0AD5-4491-B340-FB7014E0C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1673" y="3399092"/>
              <a:ext cx="244316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6FDFF702-D5A3-4297-AC8D-F86444498A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1673" y="4268249"/>
              <a:ext cx="2443168" cy="15384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80B756C-101F-40DE-B267-9F67FF0EE38D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flipV="1">
              <a:off x="7153017" y="3396845"/>
              <a:ext cx="2085292" cy="3215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B01D9766-7E61-41F2-B3FD-E18086857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3017" y="4299378"/>
              <a:ext cx="2085292" cy="21541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2711E9-5702-4EE7-BECD-D0D48DDA8D15}"/>
                </a:ext>
              </a:extLst>
            </p:cNvPr>
            <p:cNvSpPr txBox="1"/>
            <p:nvPr/>
          </p:nvSpPr>
          <p:spPr>
            <a:xfrm>
              <a:off x="7522471" y="3009457"/>
              <a:ext cx="1774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Stream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344721-AA8F-474D-83B6-B49D2B333A7C}"/>
                </a:ext>
              </a:extLst>
            </p:cNvPr>
            <p:cNvSpPr txBox="1"/>
            <p:nvPr/>
          </p:nvSpPr>
          <p:spPr>
            <a:xfrm>
              <a:off x="7559393" y="3893676"/>
              <a:ext cx="1774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Stream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83693F-B99F-4DC5-A43C-BFD27FB8B2EA}"/>
                </a:ext>
              </a:extLst>
            </p:cNvPr>
            <p:cNvSpPr txBox="1"/>
            <p:nvPr/>
          </p:nvSpPr>
          <p:spPr>
            <a:xfrm>
              <a:off x="3532677" y="2968325"/>
              <a:ext cx="1774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Stream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E1114-25AB-4AB4-8F81-8310755A6EC0}"/>
                </a:ext>
              </a:extLst>
            </p:cNvPr>
            <p:cNvSpPr txBox="1"/>
            <p:nvPr/>
          </p:nvSpPr>
          <p:spPr>
            <a:xfrm>
              <a:off x="3510876" y="3901363"/>
              <a:ext cx="1774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Stream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101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Contents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489107"/>
            <a:ext cx="813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V-REP simulation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4CEF882-DB82-494D-8ABC-990C806EC0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65"/>
          <a:stretch/>
        </p:blipFill>
        <p:spPr>
          <a:xfrm>
            <a:off x="4754534" y="1608538"/>
            <a:ext cx="7222313" cy="3640923"/>
          </a:xfrm>
          <a:prstGeom prst="rect">
            <a:avLst/>
          </a:prstGeom>
        </p:spPr>
      </p:pic>
      <p:pic>
        <p:nvPicPr>
          <p:cNvPr id="3" name="그림 2" descr="레고, 하늘, 실내, 장난감이(가) 표시된 사진&#10;&#10;자동 생성된 설명">
            <a:extLst>
              <a:ext uri="{FF2B5EF4-FFF2-40B4-BE49-F238E27FC236}">
                <a16:creationId xmlns:a16="http://schemas.microsoft.com/office/drawing/2014/main" id="{01B38A9E-F9B9-430F-983A-DEA2866D3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2209683"/>
            <a:ext cx="4458216" cy="250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90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Contents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489107"/>
            <a:ext cx="813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V-REP simulation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FAAE3CC-A39F-46F6-8E6C-D8F624736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493" y="1196994"/>
            <a:ext cx="9118833" cy="49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25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400405"/>
            <a:ext cx="813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Project Scenarios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88821" y="1415193"/>
            <a:ext cx="935458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250000"/>
              </a:lnSpc>
              <a:buAutoNum type="arabicPeriod"/>
            </a:pPr>
            <a:r>
              <a:rPr lang="ko-KR" altLang="en-US" kern="0" dirty="0">
                <a:solidFill>
                  <a:schemeClr val="bg1"/>
                </a:solidFill>
                <a:latin typeface="+mj-ea"/>
                <a:ea typeface="+mj-ea"/>
              </a:rPr>
              <a:t>맵 위에는 총 </a:t>
            </a:r>
            <a:r>
              <a:rPr lang="en-US" altLang="ko-KR" kern="0" dirty="0">
                <a:solidFill>
                  <a:schemeClr val="bg1"/>
                </a:solidFill>
                <a:latin typeface="+mj-ea"/>
                <a:ea typeface="+mj-ea"/>
              </a:rPr>
              <a:t>16</a:t>
            </a:r>
            <a:r>
              <a:rPr lang="ko-KR" altLang="en-US" kern="0" dirty="0">
                <a:solidFill>
                  <a:schemeClr val="bg1"/>
                </a:solidFill>
                <a:latin typeface="+mj-ea"/>
                <a:ea typeface="+mj-ea"/>
              </a:rPr>
              <a:t>개의 화물 적재 장소가 있고</a:t>
            </a:r>
            <a:r>
              <a:rPr lang="en-US" altLang="ko-KR" kern="0" dirty="0">
                <a:solidFill>
                  <a:schemeClr val="bg1"/>
                </a:solidFill>
                <a:latin typeface="+mj-ea"/>
                <a:ea typeface="+mj-ea"/>
              </a:rPr>
              <a:t>, 8</a:t>
            </a:r>
            <a:r>
              <a:rPr lang="ko-KR" altLang="en-US" kern="0" dirty="0">
                <a:solidFill>
                  <a:schemeClr val="bg1"/>
                </a:solidFill>
                <a:latin typeface="+mj-ea"/>
                <a:ea typeface="+mj-ea"/>
              </a:rPr>
              <a:t>개의 화물이 올려져 있다</a:t>
            </a:r>
            <a:r>
              <a:rPr lang="en-US" altLang="ko-KR" kern="0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</a:p>
          <a:p>
            <a:pPr algn="just" fontAlgn="base">
              <a:lnSpc>
                <a:spcPct val="25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ko-KR" altLang="en-US" kern="0" dirty="0">
                <a:solidFill>
                  <a:schemeClr val="bg1"/>
                </a:solidFill>
                <a:latin typeface="+mj-ea"/>
                <a:ea typeface="+mj-ea"/>
              </a:rPr>
              <a:t>충전소의 경우 우측에 총 </a:t>
            </a:r>
            <a:r>
              <a:rPr lang="en-US" altLang="ko-KR" kern="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 kern="0" dirty="0">
                <a:solidFill>
                  <a:schemeClr val="bg1"/>
                </a:solidFill>
                <a:latin typeface="+mj-ea"/>
                <a:ea typeface="+mj-ea"/>
              </a:rPr>
              <a:t>대 마련되어 있다</a:t>
            </a:r>
            <a:r>
              <a:rPr lang="en-US" altLang="ko-KR" kern="0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kern="0" dirty="0">
                <a:solidFill>
                  <a:schemeClr val="bg1"/>
                </a:solidFill>
                <a:latin typeface="+mj-ea"/>
                <a:ea typeface="+mj-ea"/>
              </a:rPr>
              <a:t>화물의 초기 위치는 지정되어 있다</a:t>
            </a:r>
            <a:r>
              <a:rPr lang="en-US" altLang="ko-KR" kern="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kern="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152400" indent="-152400" algn="just" fontAlgn="base">
              <a:lnSpc>
                <a:spcPct val="25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kern="0" dirty="0">
                <a:solidFill>
                  <a:schemeClr val="bg1"/>
                </a:solidFill>
                <a:latin typeface="+mj-ea"/>
                <a:ea typeface="+mj-ea"/>
              </a:rPr>
              <a:t>화물을 적재하는 라인트레이서는 총 </a:t>
            </a:r>
            <a:r>
              <a:rPr lang="en-US" altLang="ko-KR" kern="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r>
              <a:rPr lang="ko-KR" altLang="en-US" kern="0" dirty="0">
                <a:solidFill>
                  <a:schemeClr val="bg1"/>
                </a:solidFill>
                <a:latin typeface="+mj-ea"/>
                <a:ea typeface="+mj-ea"/>
              </a:rPr>
              <a:t>대이며 초기 위치는 지정되어 있다</a:t>
            </a:r>
            <a:r>
              <a:rPr lang="en-US" altLang="ko-KR" kern="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152400" indent="-152400" algn="just" fontAlgn="base">
              <a:lnSpc>
                <a:spcPct val="25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+mj-ea"/>
                <a:ea typeface="+mj-ea"/>
              </a:rPr>
              <a:t>3. 4</a:t>
            </a:r>
            <a:r>
              <a:rPr lang="ko-KR" altLang="en-US" kern="0" dirty="0">
                <a:solidFill>
                  <a:schemeClr val="bg1"/>
                </a:solidFill>
                <a:latin typeface="+mj-ea"/>
                <a:ea typeface="+mj-ea"/>
              </a:rPr>
              <a:t>대의 </a:t>
            </a:r>
            <a:r>
              <a:rPr lang="ko-KR" altLang="en-US" kern="0" dirty="0" err="1">
                <a:solidFill>
                  <a:schemeClr val="bg1"/>
                </a:solidFill>
                <a:latin typeface="+mj-ea"/>
                <a:ea typeface="+mj-ea"/>
              </a:rPr>
              <a:t>라인트레이서에게</a:t>
            </a:r>
            <a:r>
              <a:rPr lang="ko-KR" altLang="en-US" kern="0" dirty="0">
                <a:solidFill>
                  <a:schemeClr val="bg1"/>
                </a:solidFill>
                <a:latin typeface="+mj-ea"/>
                <a:ea typeface="+mj-ea"/>
              </a:rPr>
              <a:t> ‘배터리 잔량에 따른 업무 부여’ 를 한다</a:t>
            </a:r>
            <a:r>
              <a:rPr lang="en-US" altLang="ko-KR" kern="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152400" indent="-152400" algn="just" fontAlgn="base">
              <a:lnSpc>
                <a:spcPct val="25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kern="0" dirty="0">
                <a:solidFill>
                  <a:schemeClr val="bg1"/>
                </a:solidFill>
                <a:latin typeface="+mj-ea"/>
                <a:ea typeface="+mj-ea"/>
              </a:rPr>
              <a:t>라인트레이서는 총 두 개의 일을 받고 두 번째 일을 할 때마다 새롭게 일이 갱신된다</a:t>
            </a:r>
            <a:r>
              <a:rPr lang="en-US" altLang="ko-KR" kern="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152400" indent="-152400" algn="just" fontAlgn="base">
              <a:lnSpc>
                <a:spcPct val="25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kern="0" dirty="0">
                <a:solidFill>
                  <a:schemeClr val="bg1"/>
                </a:solidFill>
                <a:latin typeface="+mj-ea"/>
                <a:ea typeface="+mj-ea"/>
              </a:rPr>
              <a:t>일을 다 한 </a:t>
            </a:r>
            <a:r>
              <a:rPr lang="ko-KR" altLang="en-US" kern="0" dirty="0" err="1">
                <a:solidFill>
                  <a:schemeClr val="bg1"/>
                </a:solidFill>
                <a:latin typeface="+mj-ea"/>
                <a:ea typeface="+mj-ea"/>
              </a:rPr>
              <a:t>라인트레이서에게는</a:t>
            </a:r>
            <a:r>
              <a:rPr lang="ko-KR" altLang="en-US" kern="0" dirty="0">
                <a:solidFill>
                  <a:schemeClr val="bg1"/>
                </a:solidFill>
                <a:latin typeface="+mj-ea"/>
                <a:ea typeface="+mj-ea"/>
              </a:rPr>
              <a:t> 다시 ‘배터리 잔량에 따른 업무 부여’ 를 한다</a:t>
            </a:r>
            <a:r>
              <a:rPr lang="en-US" altLang="ko-KR" kern="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200" kern="0" spc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72725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01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Introduction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22A35"/>
                </a:solidFill>
              </a:rPr>
              <a:t>Development Goals</a:t>
            </a:r>
            <a:endParaRPr lang="en-US" altLang="ko-KR" sz="4000" dirty="0">
              <a:solidFill>
                <a:srgbClr val="222A35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A3AF474-5FCE-4201-AE34-9EEE28897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DF96165-92FE-4D3E-B5C8-AF550E2B4243}"/>
              </a:ext>
            </a:extLst>
          </p:cNvPr>
          <p:cNvSpPr/>
          <p:nvPr/>
        </p:nvSpPr>
        <p:spPr>
          <a:xfrm>
            <a:off x="1251480" y="1730921"/>
            <a:ext cx="1085077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indent="-584200" algn="just" fontAlgn="base">
              <a:lnSpc>
                <a:spcPct val="300000"/>
              </a:lnSpc>
              <a:buAutoNum type="arabicPeriod"/>
            </a:pPr>
            <a:r>
              <a:rPr lang="ko-KR" altLang="en-US" kern="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아두이노를</a:t>
            </a:r>
            <a:r>
              <a:rPr lang="ko-KR" altLang="en-US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이용하여 여러 대의 </a:t>
            </a:r>
            <a:r>
              <a:rPr lang="en-US" altLang="ko-KR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AGV</a:t>
            </a:r>
            <a:r>
              <a:rPr lang="ko-KR" altLang="en-US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제작</a:t>
            </a:r>
            <a:endParaRPr lang="en-US" altLang="ko-KR" kern="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84200" indent="-584200" algn="just" fontAlgn="base">
              <a:lnSpc>
                <a:spcPct val="300000"/>
              </a:lnSpc>
              <a:buAutoNum type="arabicPeriod"/>
            </a:pPr>
            <a:r>
              <a:rPr lang="en-US" altLang="ko-KR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RF </a:t>
            </a:r>
            <a:r>
              <a:rPr lang="ko-KR" altLang="en-US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통신을 사용하여 </a:t>
            </a:r>
            <a:r>
              <a:rPr lang="en-US" altLang="ko-KR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AGV</a:t>
            </a:r>
            <a:r>
              <a:rPr lang="ko-KR" altLang="en-US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‘배터리 잔량’ 및 ‘경로의 진행상황을 서버로 전송</a:t>
            </a:r>
            <a:endParaRPr lang="ko-KR" altLang="en-US" sz="1200" kern="0" dirty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marL="508000" indent="-508000" algn="just" fontAlgn="base">
              <a:lnSpc>
                <a:spcPct val="300000"/>
              </a:lnSpc>
              <a:buAutoNum type="arabicPeriod" startAt="3"/>
            </a:pPr>
            <a:r>
              <a:rPr lang="ko-KR" altLang="en-US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최소 구동로봇 대수에 따른 업무 처리량 극대화 알고리즘 제작</a:t>
            </a:r>
            <a:endParaRPr lang="en-US" altLang="ko-KR" sz="1200" kern="0" dirty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marL="508000" indent="-508000" algn="just" fontAlgn="base">
              <a:lnSpc>
                <a:spcPct val="300000"/>
              </a:lnSpc>
              <a:buAutoNum type="arabicPeriod" startAt="3"/>
            </a:pPr>
            <a:r>
              <a:rPr lang="ko-KR" altLang="en-US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각 로봇의 배터리 잔량 값과 알고리즘을 통해 로봇들에게 충전 명령 전송</a:t>
            </a:r>
            <a:endParaRPr lang="ko-KR" altLang="en-US" sz="12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617430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Development Goals</a:t>
            </a:r>
          </a:p>
        </p:txBody>
      </p:sp>
    </p:spTree>
    <p:extLst>
      <p:ext uri="{BB962C8B-B14F-4D97-AF65-F5344CB8AC3E}">
        <p14:creationId xmlns:p14="http://schemas.microsoft.com/office/powerpoint/2010/main" val="298981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03</a:t>
            </a:r>
            <a:endParaRPr lang="ko-KR" altLang="en-US" sz="32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FDE4EB-D092-4D5E-9DA0-710858D29B21}"/>
              </a:ext>
            </a:extLst>
          </p:cNvPr>
          <p:cNvSpPr txBox="1"/>
          <p:nvPr/>
        </p:nvSpPr>
        <p:spPr>
          <a:xfrm>
            <a:off x="1275335" y="419755"/>
            <a:ext cx="461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Project Schedule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AC4799-9640-4F10-AA61-46C522AD2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AE8920C-C55E-4976-8A3A-DC7FCC433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385350"/>
              </p:ext>
            </p:extLst>
          </p:nvPr>
        </p:nvGraphicFramePr>
        <p:xfrm>
          <a:off x="1140418" y="1626235"/>
          <a:ext cx="9901637" cy="4409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257">
                  <a:extLst>
                    <a:ext uri="{9D8B030D-6E8A-4147-A177-3AD203B41FA5}">
                      <a16:colId xmlns:a16="http://schemas.microsoft.com/office/drawing/2014/main" val="4019416236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844464214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1587562146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1569739930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728060341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2918793832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4134639698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2762920693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1186169669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1356068260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190355460"/>
                    </a:ext>
                  </a:extLst>
                </a:gridCol>
              </a:tblGrid>
              <a:tr h="881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김진원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9/ 21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24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0841"/>
                  </a:ext>
                </a:extLst>
              </a:tr>
              <a:tr h="8819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경로 확인 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386330"/>
                  </a:ext>
                </a:extLst>
              </a:tr>
              <a:tr h="8819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경로 생성 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384513"/>
                  </a:ext>
                </a:extLst>
              </a:tr>
              <a:tr h="8819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다른 부분과 결합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81842"/>
                  </a:ext>
                </a:extLst>
              </a:tr>
              <a:tr h="881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디버깅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63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12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03</a:t>
            </a:r>
            <a:endParaRPr lang="ko-KR" altLang="en-US" sz="32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FDE4EB-D092-4D5E-9DA0-710858D29B21}"/>
              </a:ext>
            </a:extLst>
          </p:cNvPr>
          <p:cNvSpPr txBox="1"/>
          <p:nvPr/>
        </p:nvSpPr>
        <p:spPr>
          <a:xfrm>
            <a:off x="1275335" y="419755"/>
            <a:ext cx="461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Project Schedule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AC4799-9640-4F10-AA61-46C522AD2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graphicFrame>
        <p:nvGraphicFramePr>
          <p:cNvPr id="11" name="표 3">
            <a:extLst>
              <a:ext uri="{FF2B5EF4-FFF2-40B4-BE49-F238E27FC236}">
                <a16:creationId xmlns:a16="http://schemas.microsoft.com/office/drawing/2014/main" id="{BAE8920C-C55E-4976-8A3A-DC7FCC433868}"/>
              </a:ext>
            </a:extLst>
          </p:cNvPr>
          <p:cNvGraphicFramePr>
            <a:graphicFrameLocks noGrp="1"/>
          </p:cNvGraphicFramePr>
          <p:nvPr/>
        </p:nvGraphicFramePr>
        <p:xfrm>
          <a:off x="1140418" y="1626235"/>
          <a:ext cx="9901637" cy="4409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257">
                  <a:extLst>
                    <a:ext uri="{9D8B030D-6E8A-4147-A177-3AD203B41FA5}">
                      <a16:colId xmlns:a16="http://schemas.microsoft.com/office/drawing/2014/main" val="4019416236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844464214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1587562146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1569739930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728060341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2918793832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4134639698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2762920693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1186169669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1356068260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190355460"/>
                    </a:ext>
                  </a:extLst>
                </a:gridCol>
              </a:tblGrid>
              <a:tr h="881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9/ 21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24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0841"/>
                  </a:ext>
                </a:extLst>
              </a:tr>
              <a:tr h="8819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알고리즘 성능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386330"/>
                  </a:ext>
                </a:extLst>
              </a:tr>
              <a:tr h="8819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BFS </a:t>
                      </a:r>
                      <a:r>
                        <a:rPr lang="ko-KR" altLang="en-US" dirty="0"/>
                        <a:t>함수 이식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384513"/>
                  </a:ext>
                </a:extLst>
              </a:tr>
              <a:tr h="8819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로봇의 실제 값 받아서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알고리즘에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81842"/>
                  </a:ext>
                </a:extLst>
              </a:tr>
              <a:tr h="881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디버깅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63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3975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03</a:t>
            </a:r>
            <a:endParaRPr lang="ko-KR" altLang="en-US" sz="32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FDE4EB-D092-4D5E-9DA0-710858D29B21}"/>
              </a:ext>
            </a:extLst>
          </p:cNvPr>
          <p:cNvSpPr txBox="1"/>
          <p:nvPr/>
        </p:nvSpPr>
        <p:spPr>
          <a:xfrm>
            <a:off x="1275335" y="419755"/>
            <a:ext cx="461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Project Schedule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AC4799-9640-4F10-AA61-46C522AD2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graphicFrame>
        <p:nvGraphicFramePr>
          <p:cNvPr id="11" name="표 3">
            <a:extLst>
              <a:ext uri="{FF2B5EF4-FFF2-40B4-BE49-F238E27FC236}">
                <a16:creationId xmlns:a16="http://schemas.microsoft.com/office/drawing/2014/main" id="{BAE8920C-C55E-4976-8A3A-DC7FCC433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715305"/>
              </p:ext>
            </p:extLst>
          </p:nvPr>
        </p:nvGraphicFramePr>
        <p:xfrm>
          <a:off x="1140418" y="1626235"/>
          <a:ext cx="9901637" cy="4409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257">
                  <a:extLst>
                    <a:ext uri="{9D8B030D-6E8A-4147-A177-3AD203B41FA5}">
                      <a16:colId xmlns:a16="http://schemas.microsoft.com/office/drawing/2014/main" val="4019416236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844464214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1587562146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1569739930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728060341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2918793832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4134639698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2762920693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1186169669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1356068260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190355460"/>
                    </a:ext>
                  </a:extLst>
                </a:gridCol>
              </a:tblGrid>
              <a:tr h="881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9/ 21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24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0841"/>
                  </a:ext>
                </a:extLst>
              </a:tr>
              <a:tr h="8819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RF</a:t>
                      </a:r>
                      <a:r>
                        <a:rPr lang="ko-KR" altLang="en-US" dirty="0"/>
                        <a:t>통신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386330"/>
                  </a:ext>
                </a:extLst>
              </a:tr>
              <a:tr h="8819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물건의 위치를 표시하는 함수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384513"/>
                  </a:ext>
                </a:extLst>
              </a:tr>
              <a:tr h="8819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랜덤 일 발생 함수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81842"/>
                  </a:ext>
                </a:extLst>
              </a:tr>
              <a:tr h="881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디버깅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63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947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03</a:t>
            </a:r>
            <a:endParaRPr lang="ko-KR" altLang="en-US" sz="32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FDE4EB-D092-4D5E-9DA0-710858D29B21}"/>
              </a:ext>
            </a:extLst>
          </p:cNvPr>
          <p:cNvSpPr txBox="1"/>
          <p:nvPr/>
        </p:nvSpPr>
        <p:spPr>
          <a:xfrm>
            <a:off x="1275335" y="419755"/>
            <a:ext cx="461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Project Schedule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AC4799-9640-4F10-AA61-46C522AD2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graphicFrame>
        <p:nvGraphicFramePr>
          <p:cNvPr id="11" name="표 3">
            <a:extLst>
              <a:ext uri="{FF2B5EF4-FFF2-40B4-BE49-F238E27FC236}">
                <a16:creationId xmlns:a16="http://schemas.microsoft.com/office/drawing/2014/main" id="{5B34A7FF-A6B8-40A2-B4C5-9C25530E9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757244"/>
              </p:ext>
            </p:extLst>
          </p:nvPr>
        </p:nvGraphicFramePr>
        <p:xfrm>
          <a:off x="1102291" y="1649647"/>
          <a:ext cx="9817747" cy="4140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227">
                  <a:extLst>
                    <a:ext uri="{9D8B030D-6E8A-4147-A177-3AD203B41FA5}">
                      <a16:colId xmlns:a16="http://schemas.microsoft.com/office/drawing/2014/main" val="4019416236"/>
                    </a:ext>
                  </a:extLst>
                </a:gridCol>
                <a:gridCol w="712252">
                  <a:extLst>
                    <a:ext uri="{9D8B030D-6E8A-4147-A177-3AD203B41FA5}">
                      <a16:colId xmlns:a16="http://schemas.microsoft.com/office/drawing/2014/main" val="844464214"/>
                    </a:ext>
                  </a:extLst>
                </a:gridCol>
                <a:gridCol w="712252">
                  <a:extLst>
                    <a:ext uri="{9D8B030D-6E8A-4147-A177-3AD203B41FA5}">
                      <a16:colId xmlns:a16="http://schemas.microsoft.com/office/drawing/2014/main" val="1587562146"/>
                    </a:ext>
                  </a:extLst>
                </a:gridCol>
                <a:gridCol w="712252">
                  <a:extLst>
                    <a:ext uri="{9D8B030D-6E8A-4147-A177-3AD203B41FA5}">
                      <a16:colId xmlns:a16="http://schemas.microsoft.com/office/drawing/2014/main" val="1569739930"/>
                    </a:ext>
                  </a:extLst>
                </a:gridCol>
                <a:gridCol w="712252">
                  <a:extLst>
                    <a:ext uri="{9D8B030D-6E8A-4147-A177-3AD203B41FA5}">
                      <a16:colId xmlns:a16="http://schemas.microsoft.com/office/drawing/2014/main" val="728060341"/>
                    </a:ext>
                  </a:extLst>
                </a:gridCol>
                <a:gridCol w="712252">
                  <a:extLst>
                    <a:ext uri="{9D8B030D-6E8A-4147-A177-3AD203B41FA5}">
                      <a16:colId xmlns:a16="http://schemas.microsoft.com/office/drawing/2014/main" val="2918793832"/>
                    </a:ext>
                  </a:extLst>
                </a:gridCol>
                <a:gridCol w="712252">
                  <a:extLst>
                    <a:ext uri="{9D8B030D-6E8A-4147-A177-3AD203B41FA5}">
                      <a16:colId xmlns:a16="http://schemas.microsoft.com/office/drawing/2014/main" val="4134639698"/>
                    </a:ext>
                  </a:extLst>
                </a:gridCol>
                <a:gridCol w="712252">
                  <a:extLst>
                    <a:ext uri="{9D8B030D-6E8A-4147-A177-3AD203B41FA5}">
                      <a16:colId xmlns:a16="http://schemas.microsoft.com/office/drawing/2014/main" val="2762920693"/>
                    </a:ext>
                  </a:extLst>
                </a:gridCol>
                <a:gridCol w="712252">
                  <a:extLst>
                    <a:ext uri="{9D8B030D-6E8A-4147-A177-3AD203B41FA5}">
                      <a16:colId xmlns:a16="http://schemas.microsoft.com/office/drawing/2014/main" val="1186169669"/>
                    </a:ext>
                  </a:extLst>
                </a:gridCol>
                <a:gridCol w="712252">
                  <a:extLst>
                    <a:ext uri="{9D8B030D-6E8A-4147-A177-3AD203B41FA5}">
                      <a16:colId xmlns:a16="http://schemas.microsoft.com/office/drawing/2014/main" val="1356068260"/>
                    </a:ext>
                  </a:extLst>
                </a:gridCol>
                <a:gridCol w="712252">
                  <a:extLst>
                    <a:ext uri="{9D8B030D-6E8A-4147-A177-3AD203B41FA5}">
                      <a16:colId xmlns:a16="http://schemas.microsoft.com/office/drawing/2014/main" val="190355460"/>
                    </a:ext>
                  </a:extLst>
                </a:gridCol>
              </a:tblGrid>
              <a:tr h="1035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이창훈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9/ 21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24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0841"/>
                  </a:ext>
                </a:extLst>
              </a:tr>
              <a:tr h="1035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추가 하드웨어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386330"/>
                  </a:ext>
                </a:extLst>
              </a:tr>
              <a:tr h="1035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패킷을 이용한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군집제어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81842"/>
                  </a:ext>
                </a:extLst>
              </a:tr>
              <a:tr h="1035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디버깅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63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678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04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2024061" y="3805975"/>
            <a:ext cx="8134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Braxton" panose="03060000000000000000" pitchFamily="66" charset="0"/>
              </a:rPr>
              <a:t>Thank You for Listening</a:t>
            </a:r>
            <a:endParaRPr lang="ko-KR" altLang="en-US" sz="2000" dirty="0">
              <a:solidFill>
                <a:schemeClr val="bg1"/>
              </a:solidFill>
              <a:latin typeface="Braxton" panose="03060000000000000000" pitchFamily="66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2024061" y="2697979"/>
            <a:ext cx="81343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</a:rPr>
              <a:t>Q&amp;A</a:t>
            </a:r>
            <a:endParaRPr lang="en-US" altLang="ko-KR" sz="88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8BE7254-3947-473D-8D90-4B3ECE7F6B90}"/>
              </a:ext>
            </a:extLst>
          </p:cNvPr>
          <p:cNvCxnSpPr>
            <a:cxnSpLocks/>
          </p:cNvCxnSpPr>
          <p:nvPr/>
        </p:nvCxnSpPr>
        <p:spPr>
          <a:xfrm>
            <a:off x="4901384" y="3805975"/>
            <a:ext cx="237970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1A6F66A-8B5B-4771-915B-61E2D5B63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6" t="39340" r="38828" b="36699"/>
          <a:stretch/>
        </p:blipFill>
        <p:spPr>
          <a:xfrm>
            <a:off x="4749553" y="2697978"/>
            <a:ext cx="2708522" cy="164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0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Contents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Hardware Architecture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E4950C04-0056-4D06-B4F7-15E4F8CA559D}"/>
              </a:ext>
            </a:extLst>
          </p:cNvPr>
          <p:cNvGrpSpPr/>
          <p:nvPr/>
        </p:nvGrpSpPr>
        <p:grpSpPr>
          <a:xfrm>
            <a:off x="1188821" y="1426309"/>
            <a:ext cx="9576816" cy="4494045"/>
            <a:chOff x="1188821" y="1426309"/>
            <a:chExt cx="9576816" cy="4494045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9D9F9B3D-B671-4E7F-92A2-16D848F95051}"/>
                </a:ext>
              </a:extLst>
            </p:cNvPr>
            <p:cNvGrpSpPr/>
            <p:nvPr/>
          </p:nvGrpSpPr>
          <p:grpSpPr>
            <a:xfrm>
              <a:off x="1188821" y="1426309"/>
              <a:ext cx="9576816" cy="4494045"/>
              <a:chOff x="1191075" y="1121017"/>
              <a:chExt cx="9576816" cy="4494045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33842332-9EF3-4A1C-8AE5-B3EF2F30BE97}"/>
                  </a:ext>
                </a:extLst>
              </p:cNvPr>
              <p:cNvSpPr/>
              <p:nvPr/>
            </p:nvSpPr>
            <p:spPr>
              <a:xfrm>
                <a:off x="1191075" y="1121017"/>
                <a:ext cx="9576816" cy="4494045"/>
              </a:xfrm>
              <a:prstGeom prst="roundRect">
                <a:avLst/>
              </a:prstGeom>
              <a:solidFill>
                <a:srgbClr val="222A35"/>
              </a:solidFill>
              <a:ln w="571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8C3BD3A0-EC86-417A-BED1-FA9F87B80846}"/>
                  </a:ext>
                </a:extLst>
              </p:cNvPr>
              <p:cNvGrpSpPr/>
              <p:nvPr/>
            </p:nvGrpSpPr>
            <p:grpSpPr>
              <a:xfrm>
                <a:off x="1742747" y="1397588"/>
                <a:ext cx="8365130" cy="4001864"/>
                <a:chOff x="1870245" y="1397588"/>
                <a:chExt cx="8365130" cy="4001864"/>
              </a:xfrm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AE98E180-4FE0-42A0-B080-925463CD418B}"/>
                    </a:ext>
                  </a:extLst>
                </p:cNvPr>
                <p:cNvGrpSpPr/>
                <p:nvPr/>
              </p:nvGrpSpPr>
              <p:grpSpPr>
                <a:xfrm>
                  <a:off x="4646486" y="1397588"/>
                  <a:ext cx="5588889" cy="4001864"/>
                  <a:chOff x="4566920" y="1428068"/>
                  <a:chExt cx="5588889" cy="4001864"/>
                </a:xfrm>
              </p:grpSpPr>
              <p:grpSp>
                <p:nvGrpSpPr>
                  <p:cNvPr id="92" name="그룹 91">
                    <a:extLst>
                      <a:ext uri="{FF2B5EF4-FFF2-40B4-BE49-F238E27FC236}">
                        <a16:creationId xmlns:a16="http://schemas.microsoft.com/office/drawing/2014/main" id="{CC1FB9D6-EBF5-4182-9F23-686A941A7C64}"/>
                      </a:ext>
                    </a:extLst>
                  </p:cNvPr>
                  <p:cNvGrpSpPr/>
                  <p:nvPr/>
                </p:nvGrpSpPr>
                <p:grpSpPr>
                  <a:xfrm>
                    <a:off x="4566920" y="1941676"/>
                    <a:ext cx="2819400" cy="2195984"/>
                    <a:chOff x="1503680" y="1941676"/>
                    <a:chExt cx="2819400" cy="2195984"/>
                  </a:xfrm>
                </p:grpSpPr>
                <p:grpSp>
                  <p:nvGrpSpPr>
                    <p:cNvPr id="99" name="그룹 98">
                      <a:extLst>
                        <a:ext uri="{FF2B5EF4-FFF2-40B4-BE49-F238E27FC236}">
                          <a16:creationId xmlns:a16="http://schemas.microsoft.com/office/drawing/2014/main" id="{B30957E3-4DC1-46F7-8EB5-80E3D6969C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03680" y="1941676"/>
                      <a:ext cx="2819400" cy="2195984"/>
                      <a:chOff x="1503680" y="1941676"/>
                      <a:chExt cx="2819400" cy="2195984"/>
                    </a:xfrm>
                  </p:grpSpPr>
                  <p:sp>
                    <p:nvSpPr>
                      <p:cNvPr id="101" name="사각형: 둥근 모서리 100">
                        <a:extLst>
                          <a:ext uri="{FF2B5EF4-FFF2-40B4-BE49-F238E27FC236}">
                            <a16:creationId xmlns:a16="http://schemas.microsoft.com/office/drawing/2014/main" id="{8E91690A-88EF-448D-B12C-B8708142C2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3680" y="2720340"/>
                        <a:ext cx="2819400" cy="1417320"/>
                      </a:xfrm>
                      <a:prstGeom prst="round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 w="5715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2000" b="1" dirty="0">
                            <a:solidFill>
                              <a:sysClr val="windowText" lastClr="000000"/>
                            </a:solidFill>
                          </a:rPr>
                          <a:t>Arduino Mega 2560</a:t>
                        </a:r>
                        <a:endParaRPr lang="ko-KR" altLang="en-US" sz="2000" b="1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  <p:cxnSp>
                    <p:nvCxnSpPr>
                      <p:cNvPr id="102" name="연결선: 꺾임 101">
                        <a:extLst>
                          <a:ext uri="{FF2B5EF4-FFF2-40B4-BE49-F238E27FC236}">
                            <a16:creationId xmlns:a16="http://schemas.microsoft.com/office/drawing/2014/main" id="{9032440D-03DE-403D-AE26-7CEC2AE495A7}"/>
                          </a:ext>
                        </a:extLst>
                      </p:cNvPr>
                      <p:cNvCxnSpPr>
                        <a:cxnSpLocks/>
                        <a:endCxn id="101" idx="0"/>
                      </p:cNvCxnSpPr>
                      <p:nvPr/>
                    </p:nvCxnSpPr>
                    <p:spPr>
                      <a:xfrm rot="5400000">
                        <a:off x="2527859" y="2327198"/>
                        <a:ext cx="778663" cy="7620"/>
                      </a:xfrm>
                      <a:prstGeom prst="bentConnector3">
                        <a:avLst/>
                      </a:prstGeom>
                      <a:ln w="5715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5F009153-1A89-426D-A347-DA8D3DFF44E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48000" y="2325293"/>
                      <a:ext cx="861055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ADC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93" name="사각형: 둥근 모서리 92">
                    <a:extLst>
                      <a:ext uri="{FF2B5EF4-FFF2-40B4-BE49-F238E27FC236}">
                        <a16:creationId xmlns:a16="http://schemas.microsoft.com/office/drawing/2014/main" id="{9449EB73-5447-446D-AED5-EC7BEBDEA895}"/>
                      </a:ext>
                    </a:extLst>
                  </p:cNvPr>
                  <p:cNvSpPr/>
                  <p:nvPr/>
                </p:nvSpPr>
                <p:spPr>
                  <a:xfrm>
                    <a:off x="8629254" y="2720340"/>
                    <a:ext cx="1526555" cy="1417320"/>
                  </a:xfrm>
                  <a:prstGeom prst="round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57150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b="1" dirty="0">
                        <a:solidFill>
                          <a:sysClr val="windowText" lastClr="000000"/>
                        </a:solidFill>
                      </a:rPr>
                      <a:t>L298N</a:t>
                    </a:r>
                    <a:endParaRPr lang="ko-KR" altLang="en-US" sz="2000" b="1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4" name="사각형: 둥근 모서리 93">
                    <a:extLst>
                      <a:ext uri="{FF2B5EF4-FFF2-40B4-BE49-F238E27FC236}">
                        <a16:creationId xmlns:a16="http://schemas.microsoft.com/office/drawing/2014/main" id="{67105CA8-19A9-47F4-93D9-87F801568D0F}"/>
                      </a:ext>
                    </a:extLst>
                  </p:cNvPr>
                  <p:cNvSpPr/>
                  <p:nvPr/>
                </p:nvSpPr>
                <p:spPr>
                  <a:xfrm>
                    <a:off x="8629254" y="4598188"/>
                    <a:ext cx="1526555" cy="831744"/>
                  </a:xfrm>
                  <a:prstGeom prst="round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57150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b="1" dirty="0">
                        <a:solidFill>
                          <a:sysClr val="windowText" lastClr="000000"/>
                        </a:solidFill>
                      </a:rPr>
                      <a:t>DC</a:t>
                    </a:r>
                    <a:r>
                      <a:rPr lang="ko-KR" altLang="en-US" sz="2000" b="1" dirty="0">
                        <a:solidFill>
                          <a:sysClr val="windowText" lastClr="000000"/>
                        </a:solidFill>
                      </a:rPr>
                      <a:t>모터</a:t>
                    </a:r>
                  </a:p>
                </p:txBody>
              </p:sp>
              <p:sp>
                <p:nvSpPr>
                  <p:cNvPr id="95" name="사각형: 둥근 모서리 94">
                    <a:extLst>
                      <a:ext uri="{FF2B5EF4-FFF2-40B4-BE49-F238E27FC236}">
                        <a16:creationId xmlns:a16="http://schemas.microsoft.com/office/drawing/2014/main" id="{4422D0D3-940D-4497-AD33-2ADA5CCB5BAF}"/>
                      </a:ext>
                    </a:extLst>
                  </p:cNvPr>
                  <p:cNvSpPr/>
                  <p:nvPr/>
                </p:nvSpPr>
                <p:spPr>
                  <a:xfrm>
                    <a:off x="8629254" y="1428068"/>
                    <a:ext cx="1526555" cy="831744"/>
                  </a:xfrm>
                  <a:prstGeom prst="round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57150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b="1" dirty="0">
                        <a:solidFill>
                          <a:sysClr val="windowText" lastClr="000000"/>
                        </a:solidFill>
                      </a:rPr>
                      <a:t>DC</a:t>
                    </a:r>
                    <a:r>
                      <a:rPr lang="ko-KR" altLang="en-US" sz="2000" b="1" dirty="0">
                        <a:solidFill>
                          <a:sysClr val="windowText" lastClr="000000"/>
                        </a:solidFill>
                      </a:rPr>
                      <a:t>모터</a:t>
                    </a:r>
                  </a:p>
                </p:txBody>
              </p:sp>
              <p:sp>
                <p:nvSpPr>
                  <p:cNvPr id="96" name="화살표: 아래쪽 95">
                    <a:extLst>
                      <a:ext uri="{FF2B5EF4-FFF2-40B4-BE49-F238E27FC236}">
                        <a16:creationId xmlns:a16="http://schemas.microsoft.com/office/drawing/2014/main" id="{3C874CA4-D133-4BF5-AEBD-D9A7320A6303}"/>
                      </a:ext>
                    </a:extLst>
                  </p:cNvPr>
                  <p:cNvSpPr/>
                  <p:nvPr/>
                </p:nvSpPr>
                <p:spPr>
                  <a:xfrm>
                    <a:off x="9311055" y="4158017"/>
                    <a:ext cx="162949" cy="395047"/>
                  </a:xfrm>
                  <a:prstGeom prst="downArrow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7" name="화살표: 아래쪽 96">
                    <a:extLst>
                      <a:ext uri="{FF2B5EF4-FFF2-40B4-BE49-F238E27FC236}">
                        <a16:creationId xmlns:a16="http://schemas.microsoft.com/office/drawing/2014/main" id="{8289483C-387F-4E3B-8396-D6CD1B6BB5E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311056" y="2292552"/>
                    <a:ext cx="162949" cy="395047"/>
                  </a:xfrm>
                  <a:prstGeom prst="downArrow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8" name="화살표: 아래쪽 97">
                    <a:extLst>
                      <a:ext uri="{FF2B5EF4-FFF2-40B4-BE49-F238E27FC236}">
                        <a16:creationId xmlns:a16="http://schemas.microsoft.com/office/drawing/2014/main" id="{81C6EF10-8BE5-4B9A-AA6B-B356CCF2AA6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723327" y="2868276"/>
                    <a:ext cx="508395" cy="1121446"/>
                  </a:xfrm>
                  <a:prstGeom prst="downArrow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E3B6706-8D6D-4E75-8ED2-2B27CD493E83}"/>
                    </a:ext>
                  </a:extLst>
                </p:cNvPr>
                <p:cNvSpPr txBox="1"/>
                <p:nvPr/>
              </p:nvSpPr>
              <p:spPr>
                <a:xfrm>
                  <a:off x="7465886" y="2851875"/>
                  <a:ext cx="86105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b="1" dirty="0">
                      <a:solidFill>
                        <a:schemeClr val="bg1"/>
                      </a:solidFill>
                    </a:rPr>
                    <a:t>PWM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사각형: 둥근 모서리 86">
                  <a:extLst>
                    <a:ext uri="{FF2B5EF4-FFF2-40B4-BE49-F238E27FC236}">
                      <a16:creationId xmlns:a16="http://schemas.microsoft.com/office/drawing/2014/main" id="{DD612FF0-34E6-4DDE-B85E-3A1B72AD1B3F}"/>
                    </a:ext>
                  </a:extLst>
                </p:cNvPr>
                <p:cNvSpPr/>
                <p:nvPr/>
              </p:nvSpPr>
              <p:spPr>
                <a:xfrm>
                  <a:off x="1870245" y="3711665"/>
                  <a:ext cx="1526555" cy="831744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571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b="1" dirty="0">
                      <a:solidFill>
                        <a:sysClr val="windowText" lastClr="000000"/>
                      </a:solidFill>
                    </a:rPr>
                    <a:t>AX-12W</a:t>
                  </a:r>
                  <a:endParaRPr lang="ko-KR" altLang="en-US" sz="2000" b="1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8" name="사각형: 둥근 모서리 87">
                  <a:extLst>
                    <a:ext uri="{FF2B5EF4-FFF2-40B4-BE49-F238E27FC236}">
                      <a16:creationId xmlns:a16="http://schemas.microsoft.com/office/drawing/2014/main" id="{43761133-F557-483B-B84C-EC9483AF1D61}"/>
                    </a:ext>
                  </a:extLst>
                </p:cNvPr>
                <p:cNvSpPr/>
                <p:nvPr/>
              </p:nvSpPr>
              <p:spPr>
                <a:xfrm>
                  <a:off x="1870245" y="2235884"/>
                  <a:ext cx="1526555" cy="831744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571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b="1" dirty="0">
                      <a:solidFill>
                        <a:sysClr val="windowText" lastClr="000000"/>
                      </a:solidFill>
                    </a:rPr>
                    <a:t>AX-12W</a:t>
                  </a:r>
                  <a:endParaRPr lang="ko-KR" altLang="en-US" sz="2000" b="1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9" name="화살표: 아래쪽 88">
                  <a:extLst>
                    <a:ext uri="{FF2B5EF4-FFF2-40B4-BE49-F238E27FC236}">
                      <a16:creationId xmlns:a16="http://schemas.microsoft.com/office/drawing/2014/main" id="{C67B644F-D1B8-47EE-9D46-B022F9558A94}"/>
                    </a:ext>
                  </a:extLst>
                </p:cNvPr>
                <p:cNvSpPr/>
                <p:nvPr/>
              </p:nvSpPr>
              <p:spPr>
                <a:xfrm rot="5400000">
                  <a:off x="3790925" y="2807317"/>
                  <a:ext cx="508395" cy="1121446"/>
                </a:xfrm>
                <a:prstGeom prst="downArrow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6E0AC6-BDF1-4787-8235-CEAB2AC01FAC}"/>
                    </a:ext>
                  </a:extLst>
                </p:cNvPr>
                <p:cNvSpPr txBox="1"/>
                <p:nvPr/>
              </p:nvSpPr>
              <p:spPr>
                <a:xfrm>
                  <a:off x="3771901" y="2851875"/>
                  <a:ext cx="86105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b="1" dirty="0">
                      <a:solidFill>
                        <a:schemeClr val="bg1"/>
                      </a:solidFill>
                    </a:rPr>
                    <a:t>UART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1" name="더하기 기호 90">
                  <a:extLst>
                    <a:ext uri="{FF2B5EF4-FFF2-40B4-BE49-F238E27FC236}">
                      <a16:creationId xmlns:a16="http://schemas.microsoft.com/office/drawing/2014/main" id="{3D190467-830F-4A11-A778-C61799B50063}"/>
                    </a:ext>
                  </a:extLst>
                </p:cNvPr>
                <p:cNvSpPr/>
                <p:nvPr/>
              </p:nvSpPr>
              <p:spPr>
                <a:xfrm>
                  <a:off x="2365358" y="3135448"/>
                  <a:ext cx="563880" cy="508396"/>
                </a:xfrm>
                <a:prstGeom prst="mathPlus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9629B9E1-1439-4A8A-BE72-81E41A97D367}"/>
                </a:ext>
              </a:extLst>
            </p:cNvPr>
            <p:cNvGrpSpPr/>
            <p:nvPr/>
          </p:nvGrpSpPr>
          <p:grpSpPr>
            <a:xfrm>
              <a:off x="4777033" y="1576945"/>
              <a:ext cx="2286101" cy="986011"/>
              <a:chOff x="4791054" y="-536036"/>
              <a:chExt cx="2773680" cy="1477205"/>
            </a:xfrm>
            <a:solidFill>
              <a:srgbClr val="EDEDED"/>
            </a:solidFill>
          </p:grpSpPr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C3924E16-D116-40C5-922E-8CAE26B9CFA0}"/>
                  </a:ext>
                </a:extLst>
              </p:cNvPr>
              <p:cNvSpPr/>
              <p:nvPr/>
            </p:nvSpPr>
            <p:spPr>
              <a:xfrm>
                <a:off x="4791054" y="-536036"/>
                <a:ext cx="2773680" cy="1477205"/>
              </a:xfrm>
              <a:prstGeom prst="roundRect">
                <a:avLst/>
              </a:prstGeom>
              <a:grpFill/>
              <a:ln w="57150">
                <a:solidFill>
                  <a:srgbClr val="A9D1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62E6A04-7E38-42C2-9CF7-43C510226F8D}"/>
                  </a:ext>
                </a:extLst>
              </p:cNvPr>
              <p:cNvSpPr/>
              <p:nvPr/>
            </p:nvSpPr>
            <p:spPr>
              <a:xfrm>
                <a:off x="4978051" y="-431032"/>
                <a:ext cx="644546" cy="491490"/>
              </a:xfrm>
              <a:prstGeom prst="roundRect">
                <a:avLst/>
              </a:prstGeom>
              <a:grpFill/>
              <a:ln w="57150">
                <a:solidFill>
                  <a:srgbClr val="A9D1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ysClr val="windowText" lastClr="000000"/>
                    </a:solidFill>
                  </a:rPr>
                  <a:t>IR</a:t>
                </a:r>
                <a:endParaRPr lang="ko-KR" altLang="en-US" sz="20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D2382E78-BC6A-4DFB-B1D5-ABF17E989842}"/>
                  </a:ext>
                </a:extLst>
              </p:cNvPr>
              <p:cNvSpPr/>
              <p:nvPr/>
            </p:nvSpPr>
            <p:spPr>
              <a:xfrm>
                <a:off x="5854810" y="-448376"/>
                <a:ext cx="644546" cy="491490"/>
              </a:xfrm>
              <a:prstGeom prst="roundRect">
                <a:avLst/>
              </a:prstGeom>
              <a:grpFill/>
              <a:ln w="57150">
                <a:solidFill>
                  <a:srgbClr val="A9D1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ysClr val="windowText" lastClr="000000"/>
                    </a:solidFill>
                  </a:rPr>
                  <a:t>IR</a:t>
                </a:r>
                <a:endParaRPr lang="ko-KR" altLang="en-US" sz="20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6478B2E6-79BC-4E29-BD4C-3781C2F84E10}"/>
                  </a:ext>
                </a:extLst>
              </p:cNvPr>
              <p:cNvSpPr/>
              <p:nvPr/>
            </p:nvSpPr>
            <p:spPr>
              <a:xfrm>
                <a:off x="5854810" y="328177"/>
                <a:ext cx="644546" cy="491490"/>
              </a:xfrm>
              <a:prstGeom prst="roundRect">
                <a:avLst/>
              </a:prstGeom>
              <a:grpFill/>
              <a:ln w="57150">
                <a:solidFill>
                  <a:srgbClr val="A9D1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ysClr val="windowText" lastClr="000000"/>
                    </a:solidFill>
                  </a:rPr>
                  <a:t>IR</a:t>
                </a:r>
                <a:endParaRPr lang="ko-KR" altLang="en-US" sz="20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09CAE3CC-F82A-4690-B953-BBD20B06E04F}"/>
                  </a:ext>
                </a:extLst>
              </p:cNvPr>
              <p:cNvSpPr/>
              <p:nvPr/>
            </p:nvSpPr>
            <p:spPr>
              <a:xfrm>
                <a:off x="6750664" y="-429258"/>
                <a:ext cx="644546" cy="491490"/>
              </a:xfrm>
              <a:prstGeom prst="roundRect">
                <a:avLst/>
              </a:prstGeom>
              <a:grpFill/>
              <a:ln w="57150">
                <a:solidFill>
                  <a:srgbClr val="A9D1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ysClr val="windowText" lastClr="000000"/>
                    </a:solidFill>
                  </a:rPr>
                  <a:t>IR</a:t>
                </a:r>
                <a:endParaRPr lang="ko-KR" altLang="en-US" sz="20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E8B10FB4-FE10-4AE8-A3E6-69FD64D53A77}"/>
                  </a:ext>
                </a:extLst>
              </p:cNvPr>
              <p:cNvSpPr/>
              <p:nvPr/>
            </p:nvSpPr>
            <p:spPr>
              <a:xfrm>
                <a:off x="4978051" y="330321"/>
                <a:ext cx="644546" cy="491490"/>
              </a:xfrm>
              <a:prstGeom prst="roundRect">
                <a:avLst/>
              </a:prstGeom>
              <a:grpFill/>
              <a:ln w="57150">
                <a:solidFill>
                  <a:srgbClr val="A9D1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ysClr val="windowText" lastClr="000000"/>
                    </a:solidFill>
                  </a:rPr>
                  <a:t>IR</a:t>
                </a:r>
                <a:endParaRPr lang="ko-KR" altLang="en-US" sz="20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BD398105-C5E4-43B6-86D5-A24BF93DD825}"/>
                  </a:ext>
                </a:extLst>
              </p:cNvPr>
              <p:cNvSpPr/>
              <p:nvPr/>
            </p:nvSpPr>
            <p:spPr>
              <a:xfrm>
                <a:off x="6750664" y="315815"/>
                <a:ext cx="644546" cy="491490"/>
              </a:xfrm>
              <a:prstGeom prst="roundRect">
                <a:avLst/>
              </a:prstGeom>
              <a:grpFill/>
              <a:ln w="57150">
                <a:solidFill>
                  <a:srgbClr val="A9D1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ysClr val="windowText" lastClr="000000"/>
                    </a:solidFill>
                  </a:rPr>
                  <a:t>IR</a:t>
                </a:r>
                <a:endParaRPr lang="ko-KR" altLang="en-US" sz="2000" b="1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340F8FA-6F79-4A2E-AD9E-3089A500CFC3}"/>
                </a:ext>
              </a:extLst>
            </p:cNvPr>
            <p:cNvGrpSpPr/>
            <p:nvPr/>
          </p:nvGrpSpPr>
          <p:grpSpPr>
            <a:xfrm>
              <a:off x="5163156" y="4432829"/>
              <a:ext cx="1526555" cy="1090703"/>
              <a:chOff x="5163156" y="4432829"/>
              <a:chExt cx="1526555" cy="1090703"/>
            </a:xfrm>
            <a:solidFill>
              <a:srgbClr val="EDEDED"/>
            </a:solidFill>
          </p:grpSpPr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FAB5F93D-8F7B-4759-A90B-6C5EB94E5289}"/>
                  </a:ext>
                </a:extLst>
              </p:cNvPr>
              <p:cNvSpPr/>
              <p:nvPr/>
            </p:nvSpPr>
            <p:spPr>
              <a:xfrm>
                <a:off x="5163156" y="4873000"/>
                <a:ext cx="1526555" cy="650532"/>
              </a:xfrm>
              <a:prstGeom prst="roundRect">
                <a:avLst/>
              </a:prstGeom>
              <a:grpFill/>
              <a:ln w="57150">
                <a:solidFill>
                  <a:srgbClr val="A9D1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ysClr val="windowText" lastClr="000000"/>
                    </a:solidFill>
                  </a:rPr>
                  <a:t>RF comm</a:t>
                </a:r>
                <a:endParaRPr lang="ko-KR" altLang="en-US" sz="2000" b="1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CBB799E6-53BB-44D4-B823-7308D4D6F732}"/>
                  </a:ext>
                </a:extLst>
              </p:cNvPr>
              <p:cNvCxnSpPr>
                <a:cxnSpLocks/>
                <a:stCxn id="74" idx="0"/>
              </p:cNvCxnSpPr>
              <p:nvPr/>
            </p:nvCxnSpPr>
            <p:spPr>
              <a:xfrm flipV="1">
                <a:off x="5926434" y="4432829"/>
                <a:ext cx="0" cy="440171"/>
              </a:xfrm>
              <a:prstGeom prst="straightConnector1">
                <a:avLst/>
              </a:prstGeom>
              <a:grpFill/>
              <a:ln w="38100">
                <a:solidFill>
                  <a:srgbClr val="A9D18E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67985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Contents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7105" y="566008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System Architecture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B55FBB4-5692-4F8A-AD1C-13930DDA4EA5}"/>
              </a:ext>
            </a:extLst>
          </p:cNvPr>
          <p:cNvSpPr txBox="1"/>
          <p:nvPr/>
        </p:nvSpPr>
        <p:spPr>
          <a:xfrm>
            <a:off x="6769358" y="2979102"/>
            <a:ext cx="178307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UART comm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88D7C5D-8441-42B7-8ECA-A9E6D0030D34}"/>
              </a:ext>
            </a:extLst>
          </p:cNvPr>
          <p:cNvSpPr txBox="1"/>
          <p:nvPr/>
        </p:nvSpPr>
        <p:spPr>
          <a:xfrm>
            <a:off x="10432115" y="2191226"/>
            <a:ext cx="178307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RF comm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8255977" y="726613"/>
            <a:ext cx="2134388" cy="5620956"/>
            <a:chOff x="9177027" y="428802"/>
            <a:chExt cx="2134388" cy="5620956"/>
          </a:xfrm>
        </p:grpSpPr>
        <p:grpSp>
          <p:nvGrpSpPr>
            <p:cNvPr id="4" name="그룹 3"/>
            <p:cNvGrpSpPr/>
            <p:nvPr/>
          </p:nvGrpSpPr>
          <p:grpSpPr>
            <a:xfrm>
              <a:off x="9177027" y="4419789"/>
              <a:ext cx="2130957" cy="1629969"/>
              <a:chOff x="8634728" y="3741178"/>
              <a:chExt cx="2600960" cy="1989474"/>
            </a:xfrm>
          </p:grpSpPr>
          <p:sp>
            <p:nvSpPr>
              <p:cNvPr id="58" name="모서리가 둥근 직사각형 31">
                <a:extLst>
                  <a:ext uri="{FF2B5EF4-FFF2-40B4-BE49-F238E27FC236}">
                    <a16:creationId xmlns:a16="http://schemas.microsoft.com/office/drawing/2014/main" id="{D2561B8F-D587-4FF4-9D3F-58D03D3C874B}"/>
                  </a:ext>
                </a:extLst>
              </p:cNvPr>
              <p:cNvSpPr/>
              <p:nvPr/>
            </p:nvSpPr>
            <p:spPr bwMode="auto">
              <a:xfrm>
                <a:off x="8634728" y="3985017"/>
                <a:ext cx="2600960" cy="1745635"/>
              </a:xfrm>
              <a:prstGeom prst="roundRect">
                <a:avLst/>
              </a:prstGeom>
              <a:noFill/>
              <a:ln w="50800"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kumimoji="0" lang="ko-KR" altLang="en-US" dirty="0">
                  <a:ea typeface="굴림" pitchFamily="50" charset="-127"/>
                </a:endParaRPr>
              </a:p>
            </p:txBody>
          </p:sp>
          <p:sp>
            <p:nvSpPr>
              <p:cNvPr id="59" name="모서리가 둥근 직사각형 32">
                <a:extLst>
                  <a:ext uri="{FF2B5EF4-FFF2-40B4-BE49-F238E27FC236}">
                    <a16:creationId xmlns:a16="http://schemas.microsoft.com/office/drawing/2014/main" id="{A45EFD72-BAAE-4F6C-9927-384E9D241EE5}"/>
                  </a:ext>
                </a:extLst>
              </p:cNvPr>
              <p:cNvSpPr/>
              <p:nvPr/>
            </p:nvSpPr>
            <p:spPr bwMode="auto">
              <a:xfrm>
                <a:off x="8878568" y="4334006"/>
                <a:ext cx="2113280" cy="477520"/>
              </a:xfrm>
              <a:prstGeom prst="roundRect">
                <a:avLst/>
              </a:prstGeom>
              <a:solidFill>
                <a:schemeClr val="accent4">
                  <a:lumMod val="85000"/>
                  <a:lumOff val="15000"/>
                </a:schemeClr>
              </a:solidFill>
              <a:ln w="381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/>
              </a:bodyPr>
              <a:lstStyle/>
              <a:p>
                <a:pPr algn="ctr" eaLnBrk="1" hangingPunct="1">
                  <a:defRPr/>
                </a:pPr>
                <a:r>
                  <a:rPr kumimoji="0" lang="en-US" altLang="ko-KR" sz="1200" b="1" spc="300" dirty="0">
                    <a:solidFill>
                      <a:schemeClr val="tx1"/>
                    </a:solidFill>
                    <a:ea typeface="굴림" pitchFamily="50" charset="-127"/>
                  </a:rPr>
                  <a:t>Charging LED</a:t>
                </a:r>
                <a:endParaRPr kumimoji="0" lang="ko-KR" altLang="en-US" sz="1200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  <p:sp>
            <p:nvSpPr>
              <p:cNvPr id="60" name="모서리가 둥근 직사각형 35">
                <a:extLst>
                  <a:ext uri="{FF2B5EF4-FFF2-40B4-BE49-F238E27FC236}">
                    <a16:creationId xmlns:a16="http://schemas.microsoft.com/office/drawing/2014/main" id="{7D026E16-246C-488D-ACDE-A2B96B7BE54B}"/>
                  </a:ext>
                </a:extLst>
              </p:cNvPr>
              <p:cNvSpPr/>
              <p:nvPr/>
            </p:nvSpPr>
            <p:spPr bwMode="auto">
              <a:xfrm>
                <a:off x="9176595" y="3741178"/>
                <a:ext cx="1517227" cy="406399"/>
              </a:xfrm>
              <a:prstGeom prst="roundRect">
                <a:avLst/>
              </a:prstGeom>
              <a:solidFill>
                <a:schemeClr val="accent2"/>
              </a:solidFill>
              <a:ln w="38100"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 lnSpcReduction="10000"/>
              </a:bodyPr>
              <a:lstStyle/>
              <a:p>
                <a:pPr algn="ctr" eaLnBrk="1" hangingPunct="1">
                  <a:defRPr/>
                </a:pPr>
                <a:r>
                  <a:rPr lang="en-US" altLang="ko-KR" sz="1500" b="1" spc="300" dirty="0">
                    <a:solidFill>
                      <a:schemeClr val="tx1"/>
                    </a:solidFill>
                    <a:ea typeface="굴림" pitchFamily="50" charset="-127"/>
                  </a:rPr>
                  <a:t>Map</a:t>
                </a:r>
                <a:endParaRPr kumimoji="0" lang="ko-KR" altLang="en-US" sz="1500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  <p:sp>
            <p:nvSpPr>
              <p:cNvPr id="61" name="모서리가 둥근 직사각형 32">
                <a:extLst>
                  <a:ext uri="{FF2B5EF4-FFF2-40B4-BE49-F238E27FC236}">
                    <a16:creationId xmlns:a16="http://schemas.microsoft.com/office/drawing/2014/main" id="{3D36CDFF-C108-4B4B-A052-B58B9AD56466}"/>
                  </a:ext>
                </a:extLst>
              </p:cNvPr>
              <p:cNvSpPr/>
              <p:nvPr/>
            </p:nvSpPr>
            <p:spPr bwMode="auto">
              <a:xfrm>
                <a:off x="8878568" y="5003677"/>
                <a:ext cx="2113280" cy="477520"/>
              </a:xfrm>
              <a:prstGeom prst="roundRect">
                <a:avLst/>
              </a:prstGeom>
              <a:solidFill>
                <a:schemeClr val="accent4">
                  <a:lumMod val="85000"/>
                  <a:lumOff val="15000"/>
                </a:schemeClr>
              </a:solidFill>
              <a:ln w="381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/>
              </a:bodyPr>
              <a:lstStyle/>
              <a:p>
                <a:pPr algn="ctr" eaLnBrk="1" hangingPunct="1">
                  <a:defRPr/>
                </a:pPr>
                <a:r>
                  <a:rPr kumimoji="0" lang="en-US" altLang="ko-KR" sz="1200" b="1" spc="300" dirty="0">
                    <a:solidFill>
                      <a:schemeClr val="tx1"/>
                    </a:solidFill>
                    <a:ea typeface="굴림" pitchFamily="50" charset="-127"/>
                  </a:rPr>
                  <a:t>Working LED</a:t>
                </a:r>
                <a:endParaRPr kumimoji="0" lang="ko-KR" altLang="en-US" sz="1200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</p:grp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BFEB1367-B552-4558-B056-862CD6F1E09B}"/>
                </a:ext>
              </a:extLst>
            </p:cNvPr>
            <p:cNvCxnSpPr>
              <a:cxnSpLocks/>
              <a:stCxn id="24" idx="3"/>
              <a:endCxn id="84" idx="3"/>
            </p:cNvCxnSpPr>
            <p:nvPr/>
          </p:nvCxnSpPr>
          <p:spPr>
            <a:xfrm flipH="1" flipV="1">
              <a:off x="11108600" y="1088443"/>
              <a:ext cx="2716" cy="1947487"/>
            </a:xfrm>
            <a:prstGeom prst="bentConnector3">
              <a:avLst>
                <a:gd name="adj1" fmla="val -23720066"/>
              </a:avLst>
            </a:prstGeom>
            <a:ln w="381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연결선: 꺾임 99">
              <a:extLst>
                <a:ext uri="{FF2B5EF4-FFF2-40B4-BE49-F238E27FC236}">
                  <a16:creationId xmlns:a16="http://schemas.microsoft.com/office/drawing/2014/main" id="{DDFA5370-184D-490F-8995-F0AFEFDA4AF8}"/>
                </a:ext>
              </a:extLst>
            </p:cNvPr>
            <p:cNvCxnSpPr>
              <a:stCxn id="26" idx="3"/>
              <a:endCxn id="59" idx="3"/>
            </p:cNvCxnSpPr>
            <p:nvPr/>
          </p:nvCxnSpPr>
          <p:spPr>
            <a:xfrm flipH="1">
              <a:off x="11108207" y="3639632"/>
              <a:ext cx="3109" cy="1461474"/>
            </a:xfrm>
            <a:prstGeom prst="bentConnector3">
              <a:avLst>
                <a:gd name="adj1" fmla="val -21523802"/>
              </a:avLst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D3F847F7-9422-4F5B-8A1A-71933A09B031}"/>
                </a:ext>
              </a:extLst>
            </p:cNvPr>
            <p:cNvCxnSpPr>
              <a:stCxn id="26" idx="3"/>
              <a:endCxn id="61" idx="3"/>
            </p:cNvCxnSpPr>
            <p:nvPr/>
          </p:nvCxnSpPr>
          <p:spPr>
            <a:xfrm flipH="1">
              <a:off x="11108207" y="3639632"/>
              <a:ext cx="3109" cy="2010133"/>
            </a:xfrm>
            <a:prstGeom prst="bentConnector3">
              <a:avLst>
                <a:gd name="adj1" fmla="val -21523802"/>
              </a:avLst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/>
            <p:cNvGrpSpPr/>
            <p:nvPr/>
          </p:nvGrpSpPr>
          <p:grpSpPr>
            <a:xfrm>
              <a:off x="9177027" y="2376461"/>
              <a:ext cx="2134388" cy="1620778"/>
              <a:chOff x="4855945" y="2693428"/>
              <a:chExt cx="2600960" cy="1975076"/>
            </a:xfrm>
          </p:grpSpPr>
          <p:sp>
            <p:nvSpPr>
              <p:cNvPr id="23" name="모서리가 둥근 직사각형 31">
                <a:extLst>
                  <a:ext uri="{FF2B5EF4-FFF2-40B4-BE49-F238E27FC236}">
                    <a16:creationId xmlns:a16="http://schemas.microsoft.com/office/drawing/2014/main" id="{2A022AF5-E470-4BCE-86B0-406664E72F84}"/>
                  </a:ext>
                </a:extLst>
              </p:cNvPr>
              <p:cNvSpPr/>
              <p:nvPr/>
            </p:nvSpPr>
            <p:spPr bwMode="auto">
              <a:xfrm>
                <a:off x="4855945" y="2937267"/>
                <a:ext cx="2600960" cy="1731237"/>
              </a:xfrm>
              <a:prstGeom prst="roundRect">
                <a:avLst/>
              </a:prstGeom>
              <a:noFill/>
              <a:ln w="50800"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kumimoji="0" lang="ko-KR" altLang="en-US" dirty="0">
                  <a:ea typeface="굴림" pitchFamily="50" charset="-127"/>
                </a:endParaRPr>
              </a:p>
            </p:txBody>
          </p:sp>
          <p:sp>
            <p:nvSpPr>
              <p:cNvPr id="24" name="모서리가 둥근 직사각형 32">
                <a:extLst>
                  <a:ext uri="{FF2B5EF4-FFF2-40B4-BE49-F238E27FC236}">
                    <a16:creationId xmlns:a16="http://schemas.microsoft.com/office/drawing/2014/main" id="{5FAA55AD-92A4-447E-8D64-4A56D82F0447}"/>
                  </a:ext>
                </a:extLst>
              </p:cNvPr>
              <p:cNvSpPr/>
              <p:nvPr/>
            </p:nvSpPr>
            <p:spPr bwMode="auto">
              <a:xfrm>
                <a:off x="5099785" y="3258296"/>
                <a:ext cx="2113280" cy="477520"/>
              </a:xfrm>
              <a:prstGeom prst="roundRect">
                <a:avLst/>
              </a:prstGeom>
              <a:solidFill>
                <a:schemeClr val="accent4">
                  <a:lumMod val="85000"/>
                  <a:lumOff val="15000"/>
                </a:schemeClr>
              </a:solidFill>
              <a:ln w="381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/>
              </a:bodyPr>
              <a:lstStyle/>
              <a:p>
                <a:pPr algn="ctr" eaLnBrk="1" hangingPunct="1">
                  <a:defRPr/>
                </a:pPr>
                <a:r>
                  <a:rPr lang="en-US" altLang="ko-KR" sz="1200" b="1" spc="300" dirty="0">
                    <a:solidFill>
                      <a:schemeClr val="tx1"/>
                    </a:solidFill>
                    <a:ea typeface="굴림" pitchFamily="50" charset="-127"/>
                  </a:rPr>
                  <a:t>Transfer data</a:t>
                </a:r>
                <a:endParaRPr kumimoji="0" lang="ko-KR" altLang="en-US" sz="1200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  <p:sp>
            <p:nvSpPr>
              <p:cNvPr id="25" name="모서리가 둥근 직사각형 35">
                <a:extLst>
                  <a:ext uri="{FF2B5EF4-FFF2-40B4-BE49-F238E27FC236}">
                    <a16:creationId xmlns:a16="http://schemas.microsoft.com/office/drawing/2014/main" id="{54F5C1C3-5CB5-475E-A212-2DC9B71B7F57}"/>
                  </a:ext>
                </a:extLst>
              </p:cNvPr>
              <p:cNvSpPr/>
              <p:nvPr/>
            </p:nvSpPr>
            <p:spPr bwMode="auto">
              <a:xfrm>
                <a:off x="5397812" y="2693428"/>
                <a:ext cx="1517227" cy="406399"/>
              </a:xfrm>
              <a:prstGeom prst="roundRect">
                <a:avLst/>
              </a:prstGeom>
              <a:solidFill>
                <a:schemeClr val="accent2"/>
              </a:solidFill>
              <a:ln w="38100"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 lnSpcReduction="10000"/>
              </a:bodyPr>
              <a:lstStyle/>
              <a:p>
                <a:pPr algn="ctr" eaLnBrk="1" hangingPunct="1">
                  <a:defRPr/>
                </a:pPr>
                <a:r>
                  <a:rPr lang="en-US" altLang="ko-KR" sz="1500" b="1" spc="300" dirty="0" err="1">
                    <a:solidFill>
                      <a:schemeClr val="tx1"/>
                    </a:solidFill>
                    <a:ea typeface="굴림" pitchFamily="50" charset="-127"/>
                  </a:rPr>
                  <a:t>arduino</a:t>
                </a:r>
                <a:endParaRPr kumimoji="0" lang="ko-KR" altLang="en-US" sz="1500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  <p:sp>
            <p:nvSpPr>
              <p:cNvPr id="26" name="모서리가 둥근 직사각형 32">
                <a:extLst>
                  <a:ext uri="{FF2B5EF4-FFF2-40B4-BE49-F238E27FC236}">
                    <a16:creationId xmlns:a16="http://schemas.microsoft.com/office/drawing/2014/main" id="{F68DD1D3-57C2-4D6D-A4B2-3802A8371CDF}"/>
                  </a:ext>
                </a:extLst>
              </p:cNvPr>
              <p:cNvSpPr/>
              <p:nvPr/>
            </p:nvSpPr>
            <p:spPr bwMode="auto">
              <a:xfrm>
                <a:off x="5099785" y="3993965"/>
                <a:ext cx="2113280" cy="477520"/>
              </a:xfrm>
              <a:prstGeom prst="roundRect">
                <a:avLst/>
              </a:prstGeom>
              <a:solidFill>
                <a:schemeClr val="accent4">
                  <a:lumMod val="85000"/>
                  <a:lumOff val="15000"/>
                </a:schemeClr>
              </a:solidFill>
              <a:ln w="381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/>
              </a:bodyPr>
              <a:lstStyle/>
              <a:p>
                <a:pPr algn="ctr" eaLnBrk="1" hangingPunct="1">
                  <a:defRPr/>
                </a:pPr>
                <a:r>
                  <a:rPr kumimoji="0" lang="en-US" altLang="ko-KR" sz="1200" b="1" spc="300" dirty="0">
                    <a:solidFill>
                      <a:schemeClr val="tx1"/>
                    </a:solidFill>
                    <a:ea typeface="굴림" pitchFamily="50" charset="-127"/>
                  </a:rPr>
                  <a:t>Map control</a:t>
                </a:r>
                <a:endParaRPr kumimoji="0" lang="ko-KR" altLang="en-US" sz="1200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  <p:cxnSp>
            <p:nvCxnSpPr>
              <p:cNvPr id="106" name="직선 화살표 연결선 105">
                <a:extLst>
                  <a:ext uri="{FF2B5EF4-FFF2-40B4-BE49-F238E27FC236}">
                    <a16:creationId xmlns:a16="http://schemas.microsoft.com/office/drawing/2014/main" id="{9357116F-7674-4877-8F35-6DD1A1BC4D7D}"/>
                  </a:ext>
                </a:extLst>
              </p:cNvPr>
              <p:cNvCxnSpPr>
                <a:stCxn id="24" idx="2"/>
                <a:endCxn id="26" idx="0"/>
              </p:cNvCxnSpPr>
              <p:nvPr/>
            </p:nvCxnSpPr>
            <p:spPr>
              <a:xfrm>
                <a:off x="6156425" y="3735816"/>
                <a:ext cx="0" cy="258149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/>
            <p:cNvGrpSpPr/>
            <p:nvPr/>
          </p:nvGrpSpPr>
          <p:grpSpPr>
            <a:xfrm>
              <a:off x="9177027" y="428802"/>
              <a:ext cx="2131390" cy="1618502"/>
              <a:chOff x="8634727" y="1435399"/>
              <a:chExt cx="2600960" cy="1975077"/>
            </a:xfrm>
          </p:grpSpPr>
          <p:sp>
            <p:nvSpPr>
              <p:cNvPr id="107" name="모서리가 둥근 직사각형 31">
                <a:extLst>
                  <a:ext uri="{FF2B5EF4-FFF2-40B4-BE49-F238E27FC236}">
                    <a16:creationId xmlns:a16="http://schemas.microsoft.com/office/drawing/2014/main" id="{852D9748-098B-4CC4-82D5-606126786081}"/>
                  </a:ext>
                </a:extLst>
              </p:cNvPr>
              <p:cNvSpPr/>
              <p:nvPr/>
            </p:nvSpPr>
            <p:spPr bwMode="auto">
              <a:xfrm>
                <a:off x="8634727" y="1679239"/>
                <a:ext cx="2600960" cy="1731237"/>
              </a:xfrm>
              <a:prstGeom prst="roundRect">
                <a:avLst/>
              </a:prstGeom>
              <a:noFill/>
              <a:ln w="50800"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kumimoji="0" lang="ko-KR" altLang="en-US" dirty="0">
                  <a:ea typeface="굴림" pitchFamily="50" charset="-127"/>
                </a:endParaRPr>
              </a:p>
            </p:txBody>
          </p:sp>
          <p:sp>
            <p:nvSpPr>
              <p:cNvPr id="84" name="모서리가 둥근 직사각형 32">
                <a:extLst>
                  <a:ext uri="{FF2B5EF4-FFF2-40B4-BE49-F238E27FC236}">
                    <a16:creationId xmlns:a16="http://schemas.microsoft.com/office/drawing/2014/main" id="{5E20D3A9-3C7E-4807-92D3-AF351D0BE46C}"/>
                  </a:ext>
                </a:extLst>
              </p:cNvPr>
              <p:cNvSpPr/>
              <p:nvPr/>
            </p:nvSpPr>
            <p:spPr bwMode="auto">
              <a:xfrm>
                <a:off x="8878568" y="2001606"/>
                <a:ext cx="2113280" cy="477520"/>
              </a:xfrm>
              <a:prstGeom prst="roundRect">
                <a:avLst/>
              </a:prstGeom>
              <a:solidFill>
                <a:schemeClr val="accent4">
                  <a:lumMod val="85000"/>
                  <a:lumOff val="15000"/>
                </a:schemeClr>
              </a:solidFill>
              <a:ln w="381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/>
              </a:bodyPr>
              <a:lstStyle/>
              <a:p>
                <a:pPr algn="ctr" eaLnBrk="1" hangingPunct="1">
                  <a:defRPr/>
                </a:pPr>
                <a:r>
                  <a:rPr lang="en-US" altLang="ko-KR" sz="1200" b="1" spc="300" dirty="0">
                    <a:solidFill>
                      <a:schemeClr val="tx1"/>
                    </a:solidFill>
                    <a:ea typeface="굴림" pitchFamily="50" charset="-127"/>
                  </a:rPr>
                  <a:t>C</a:t>
                </a:r>
                <a:r>
                  <a:rPr kumimoji="0" lang="en-US" altLang="ko-KR" sz="1200" b="1" spc="300" dirty="0">
                    <a:solidFill>
                      <a:schemeClr val="tx1"/>
                    </a:solidFill>
                    <a:ea typeface="굴림" pitchFamily="50" charset="-127"/>
                  </a:rPr>
                  <a:t>ount</a:t>
                </a:r>
                <a:endParaRPr kumimoji="0" lang="ko-KR" altLang="en-US" sz="1200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  <p:sp>
            <p:nvSpPr>
              <p:cNvPr id="85" name="모서리가 둥근 직사각형 35">
                <a:extLst>
                  <a:ext uri="{FF2B5EF4-FFF2-40B4-BE49-F238E27FC236}">
                    <a16:creationId xmlns:a16="http://schemas.microsoft.com/office/drawing/2014/main" id="{E12514F9-FCD7-40CF-BD6F-1EB25F631ECA}"/>
                  </a:ext>
                </a:extLst>
              </p:cNvPr>
              <p:cNvSpPr/>
              <p:nvPr/>
            </p:nvSpPr>
            <p:spPr bwMode="auto">
              <a:xfrm>
                <a:off x="9176595" y="1435399"/>
                <a:ext cx="1517227" cy="406399"/>
              </a:xfrm>
              <a:prstGeom prst="roundRect">
                <a:avLst/>
              </a:prstGeom>
              <a:solidFill>
                <a:schemeClr val="accent2"/>
              </a:solidFill>
              <a:ln w="38100"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 fontScale="62500" lnSpcReduction="20000"/>
              </a:bodyPr>
              <a:lstStyle/>
              <a:p>
                <a:pPr algn="ctr" eaLnBrk="1" hangingPunct="1">
                  <a:defRPr/>
                </a:pPr>
                <a:r>
                  <a:rPr lang="en-US" altLang="ko-KR" sz="1500" b="1" spc="300" dirty="0" err="1">
                    <a:solidFill>
                      <a:schemeClr val="tx1"/>
                    </a:solidFill>
                    <a:ea typeface="굴림" pitchFamily="50" charset="-127"/>
                  </a:rPr>
                  <a:t>Linetracer</a:t>
                </a:r>
                <a:endParaRPr kumimoji="0" lang="ko-KR" altLang="en-US" sz="1500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  <p:sp>
            <p:nvSpPr>
              <p:cNvPr id="86" name="모서리가 둥근 직사각형 32">
                <a:extLst>
                  <a:ext uri="{FF2B5EF4-FFF2-40B4-BE49-F238E27FC236}">
                    <a16:creationId xmlns:a16="http://schemas.microsoft.com/office/drawing/2014/main" id="{D658CF7A-1102-452F-B291-DB65B67487D1}"/>
                  </a:ext>
                </a:extLst>
              </p:cNvPr>
              <p:cNvSpPr/>
              <p:nvPr/>
            </p:nvSpPr>
            <p:spPr bwMode="auto">
              <a:xfrm>
                <a:off x="8878568" y="2688504"/>
                <a:ext cx="2113280" cy="477520"/>
              </a:xfrm>
              <a:prstGeom prst="roundRect">
                <a:avLst/>
              </a:prstGeom>
              <a:solidFill>
                <a:schemeClr val="accent4">
                  <a:lumMod val="85000"/>
                  <a:lumOff val="15000"/>
                </a:schemeClr>
              </a:solidFill>
              <a:ln w="381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/>
              </a:bodyPr>
              <a:lstStyle/>
              <a:p>
                <a:pPr algn="ctr" eaLnBrk="1" hangingPunct="1">
                  <a:defRPr/>
                </a:pPr>
                <a:r>
                  <a:rPr kumimoji="0" lang="en-US" altLang="ko-KR" sz="1200" b="1" spc="300" dirty="0">
                    <a:solidFill>
                      <a:schemeClr val="tx1"/>
                    </a:solidFill>
                    <a:ea typeface="굴림" pitchFamily="50" charset="-127"/>
                  </a:rPr>
                  <a:t>Move</a:t>
                </a:r>
                <a:endParaRPr kumimoji="0" lang="ko-KR" altLang="en-US" sz="1200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  <p:cxnSp>
            <p:nvCxnSpPr>
              <p:cNvPr id="109" name="직선 화살표 연결선 108">
                <a:extLst>
                  <a:ext uri="{FF2B5EF4-FFF2-40B4-BE49-F238E27FC236}">
                    <a16:creationId xmlns:a16="http://schemas.microsoft.com/office/drawing/2014/main" id="{4560E116-3773-47DD-91A9-15CEDD82FD35}"/>
                  </a:ext>
                </a:extLst>
              </p:cNvPr>
              <p:cNvCxnSpPr>
                <a:stCxn id="84" idx="2"/>
                <a:endCxn id="86" idx="0"/>
              </p:cNvCxnSpPr>
              <p:nvPr/>
            </p:nvCxnSpPr>
            <p:spPr>
              <a:xfrm>
                <a:off x="9935208" y="2479126"/>
                <a:ext cx="0" cy="209378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F829BCC0-DB9F-4CB9-A8BA-309FF9ED939C}"/>
              </a:ext>
            </a:extLst>
          </p:cNvPr>
          <p:cNvSpPr/>
          <p:nvPr/>
        </p:nvSpPr>
        <p:spPr bwMode="auto">
          <a:xfrm>
            <a:off x="963992" y="1792670"/>
            <a:ext cx="6101825" cy="4505388"/>
          </a:xfrm>
          <a:prstGeom prst="roundRect">
            <a:avLst/>
          </a:prstGeom>
          <a:noFill/>
          <a:ln w="508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endParaRPr kumimoji="0" lang="ko-KR" altLang="en-US" dirty="0">
              <a:ea typeface="굴림" pitchFamily="50" charset="-127"/>
            </a:endParaRPr>
          </a:p>
        </p:txBody>
      </p:sp>
      <p:sp>
        <p:nvSpPr>
          <p:cNvPr id="73" name="모서리가 둥근 직사각형 35">
            <a:extLst>
              <a:ext uri="{FF2B5EF4-FFF2-40B4-BE49-F238E27FC236}">
                <a16:creationId xmlns:a16="http://schemas.microsoft.com/office/drawing/2014/main" id="{EE89A04D-226C-477E-A2E2-909104EE8C78}"/>
              </a:ext>
            </a:extLst>
          </p:cNvPr>
          <p:cNvSpPr/>
          <p:nvPr/>
        </p:nvSpPr>
        <p:spPr bwMode="auto">
          <a:xfrm>
            <a:off x="2464630" y="1473869"/>
            <a:ext cx="2282480" cy="611377"/>
          </a:xfrm>
          <a:prstGeom prst="roundRect">
            <a:avLst/>
          </a:prstGeom>
          <a:solidFill>
            <a:schemeClr val="accent2"/>
          </a:solidFill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ko-KR" sz="1500" b="1" spc="300" dirty="0">
                <a:solidFill>
                  <a:schemeClr val="tx1"/>
                </a:solidFill>
                <a:ea typeface="굴림" pitchFamily="50" charset="-127"/>
              </a:rPr>
              <a:t>System</a:t>
            </a:r>
            <a:endParaRPr kumimoji="0" lang="ko-KR" altLang="en-US" sz="1500" b="1" spc="300" dirty="0">
              <a:solidFill>
                <a:schemeClr val="tx1"/>
              </a:solidFill>
              <a:ea typeface="굴림" pitchFamily="50" charset="-127"/>
            </a:endParaRPr>
          </a:p>
        </p:txBody>
      </p:sp>
      <p:sp>
        <p:nvSpPr>
          <p:cNvPr id="74" name="모서리가 둥근 직사각형 31">
            <a:extLst>
              <a:ext uri="{FF2B5EF4-FFF2-40B4-BE49-F238E27FC236}">
                <a16:creationId xmlns:a16="http://schemas.microsoft.com/office/drawing/2014/main" id="{852D9748-098B-4CC4-82D5-606126786081}"/>
              </a:ext>
            </a:extLst>
          </p:cNvPr>
          <p:cNvSpPr/>
          <p:nvPr/>
        </p:nvSpPr>
        <p:spPr bwMode="auto">
          <a:xfrm>
            <a:off x="1274167" y="2307444"/>
            <a:ext cx="2465343" cy="3710246"/>
          </a:xfrm>
          <a:prstGeom prst="roundRect">
            <a:avLst/>
          </a:prstGeom>
          <a:noFill/>
          <a:ln w="508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endParaRPr kumimoji="0" lang="ko-KR" altLang="en-US" dirty="0">
              <a:ea typeface="굴림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538160" y="2639146"/>
            <a:ext cx="1937355" cy="2977101"/>
            <a:chOff x="1714498" y="2639146"/>
            <a:chExt cx="1937355" cy="2977101"/>
          </a:xfrm>
        </p:grpSpPr>
        <p:sp>
          <p:nvSpPr>
            <p:cNvPr id="75" name="모서리가 둥근 직사각형 28">
              <a:extLst>
                <a:ext uri="{FF2B5EF4-FFF2-40B4-BE49-F238E27FC236}">
                  <a16:creationId xmlns:a16="http://schemas.microsoft.com/office/drawing/2014/main" id="{F70E9923-9E1C-4CA1-9E90-F54B6D42D6AB}"/>
                </a:ext>
              </a:extLst>
            </p:cNvPr>
            <p:cNvSpPr/>
            <p:nvPr/>
          </p:nvSpPr>
          <p:spPr bwMode="auto">
            <a:xfrm>
              <a:off x="1720486" y="5152015"/>
              <a:ext cx="1931367" cy="464232"/>
            </a:xfrm>
            <a:prstGeom prst="roundRect">
              <a:avLst/>
            </a:prstGeom>
            <a:solidFill>
              <a:schemeClr val="accent4">
                <a:lumMod val="85000"/>
                <a:lumOff val="15000"/>
              </a:schemeClr>
            </a:solidFill>
            <a:ln w="38100"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defRPr/>
              </a:pPr>
              <a:r>
                <a:rPr lang="en-US" altLang="ko-KR" sz="1200" b="1" spc="300" dirty="0">
                  <a:solidFill>
                    <a:schemeClr val="tx1"/>
                  </a:solidFill>
                  <a:ea typeface="굴림" pitchFamily="50" charset="-127"/>
                </a:rPr>
                <a:t>Work Pool</a:t>
              </a:r>
              <a:endParaRPr kumimoji="0" lang="ko-KR" altLang="en-US" sz="1200" b="1" spc="300" dirty="0">
                <a:solidFill>
                  <a:schemeClr val="tx1"/>
                </a:solidFill>
                <a:ea typeface="굴림" pitchFamily="50" charset="-127"/>
              </a:endParaRPr>
            </a:p>
          </p:txBody>
        </p:sp>
        <p:sp>
          <p:nvSpPr>
            <p:cNvPr id="76" name="모서리가 둥근 직사각형 28">
              <a:extLst>
                <a:ext uri="{FF2B5EF4-FFF2-40B4-BE49-F238E27FC236}">
                  <a16:creationId xmlns:a16="http://schemas.microsoft.com/office/drawing/2014/main" id="{03372D44-B6D6-4E28-B514-12A404A613E0}"/>
                </a:ext>
              </a:extLst>
            </p:cNvPr>
            <p:cNvSpPr/>
            <p:nvPr/>
          </p:nvSpPr>
          <p:spPr bwMode="auto">
            <a:xfrm>
              <a:off x="1717572" y="2639146"/>
              <a:ext cx="1931367" cy="464232"/>
            </a:xfrm>
            <a:prstGeom prst="roundRect">
              <a:avLst/>
            </a:prstGeom>
            <a:solidFill>
              <a:schemeClr val="accent4">
                <a:lumMod val="85000"/>
                <a:lumOff val="15000"/>
              </a:schemeClr>
            </a:solidFill>
            <a:ln w="38100"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normAutofit fontScale="92500" lnSpcReduction="10000"/>
            </a:bodyPr>
            <a:lstStyle/>
            <a:p>
              <a:pPr algn="ctr" eaLnBrk="1" hangingPunct="1">
                <a:defRPr/>
              </a:pPr>
              <a:r>
                <a:rPr lang="en-US" altLang="ko-KR" sz="1200" b="1" spc="300" dirty="0">
                  <a:solidFill>
                    <a:schemeClr val="tx1"/>
                  </a:solidFill>
                  <a:ea typeface="굴림" pitchFamily="50" charset="-127"/>
                </a:rPr>
                <a:t>Battery-</a:t>
              </a:r>
              <a:r>
                <a:rPr lang="en-US" altLang="ko-KR" sz="1200" b="1" spc="300" dirty="0" err="1">
                  <a:solidFill>
                    <a:schemeClr val="tx1"/>
                  </a:solidFill>
                  <a:ea typeface="굴림" pitchFamily="50" charset="-127"/>
                </a:rPr>
                <a:t>Dist</a:t>
              </a:r>
              <a:endParaRPr lang="en-US" altLang="ko-KR" sz="1200" b="1" spc="300" dirty="0">
                <a:solidFill>
                  <a:schemeClr val="tx1"/>
                </a:solidFill>
                <a:ea typeface="굴림" pitchFamily="50" charset="-127"/>
              </a:endParaRPr>
            </a:p>
            <a:p>
              <a:pPr algn="ctr" eaLnBrk="1" hangingPunct="1">
                <a:defRPr/>
              </a:pPr>
              <a:r>
                <a:rPr kumimoji="0" lang="en-US" altLang="ko-KR" sz="1200" b="1" spc="300" dirty="0">
                  <a:solidFill>
                    <a:schemeClr val="tx1"/>
                  </a:solidFill>
                  <a:ea typeface="굴림" pitchFamily="50" charset="-127"/>
                </a:rPr>
                <a:t>exchange</a:t>
              </a:r>
              <a:endParaRPr kumimoji="0" lang="ko-KR" altLang="en-US" sz="1200" b="1" spc="300" dirty="0">
                <a:solidFill>
                  <a:schemeClr val="tx1"/>
                </a:solidFill>
                <a:ea typeface="굴림" pitchFamily="50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29A7C7D1-9E92-4664-A875-19EB21342FEA}"/>
                </a:ext>
              </a:extLst>
            </p:cNvPr>
            <p:cNvCxnSpPr>
              <a:cxnSpLocks/>
              <a:stCxn id="76" idx="2"/>
              <a:endCxn id="75" idx="0"/>
            </p:cNvCxnSpPr>
            <p:nvPr/>
          </p:nvCxnSpPr>
          <p:spPr>
            <a:xfrm>
              <a:off x="2683256" y="3103378"/>
              <a:ext cx="2914" cy="2048637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모서리가 둥근 직사각형 28">
              <a:extLst>
                <a:ext uri="{FF2B5EF4-FFF2-40B4-BE49-F238E27FC236}">
                  <a16:creationId xmlns:a16="http://schemas.microsoft.com/office/drawing/2014/main" id="{5C4693CF-7DF3-410C-B7CE-31DB2C156006}"/>
                </a:ext>
              </a:extLst>
            </p:cNvPr>
            <p:cNvSpPr/>
            <p:nvPr/>
          </p:nvSpPr>
          <p:spPr bwMode="auto">
            <a:xfrm>
              <a:off x="1714498" y="3333741"/>
              <a:ext cx="1931367" cy="1562769"/>
            </a:xfrm>
            <a:prstGeom prst="roundRect">
              <a:avLst/>
            </a:prstGeom>
            <a:solidFill>
              <a:schemeClr val="accent4">
                <a:lumMod val="85000"/>
                <a:lumOff val="15000"/>
              </a:schemeClr>
            </a:solidFill>
            <a:ln w="38100"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defRPr/>
              </a:pPr>
              <a:r>
                <a:rPr kumimoji="0" lang="en-US" altLang="ko-KR" sz="1200" b="1" spc="300" dirty="0">
                  <a:solidFill>
                    <a:schemeClr val="tx1"/>
                  </a:solidFill>
                  <a:ea typeface="굴림" pitchFamily="50" charset="-127"/>
                </a:rPr>
                <a:t>Work/Charge</a:t>
              </a:r>
            </a:p>
            <a:p>
              <a:pPr algn="ctr" eaLnBrk="1" hangingPunct="1">
                <a:defRPr/>
              </a:pPr>
              <a:r>
                <a:rPr kumimoji="0" lang="en-US" altLang="ko-KR" sz="1200" b="1" spc="300" dirty="0">
                  <a:solidFill>
                    <a:schemeClr val="tx1"/>
                  </a:solidFill>
                  <a:ea typeface="굴림" pitchFamily="50" charset="-127"/>
                </a:rPr>
                <a:t>Decider</a:t>
              </a:r>
              <a:endParaRPr kumimoji="0" lang="ko-KR" altLang="en-US" sz="1200" b="1" spc="300" dirty="0">
                <a:solidFill>
                  <a:schemeClr val="tx1"/>
                </a:solidFill>
                <a:ea typeface="굴림" pitchFamily="50" charset="-127"/>
              </a:endParaRPr>
            </a:p>
          </p:txBody>
        </p:sp>
      </p:grpSp>
      <p:sp>
        <p:nvSpPr>
          <p:cNvPr id="91" name="모서리가 둥근 직사각형 31">
            <a:extLst>
              <a:ext uri="{FF2B5EF4-FFF2-40B4-BE49-F238E27FC236}">
                <a16:creationId xmlns:a16="http://schemas.microsoft.com/office/drawing/2014/main" id="{852D9748-098B-4CC4-82D5-606126786081}"/>
              </a:ext>
            </a:extLst>
          </p:cNvPr>
          <p:cNvSpPr/>
          <p:nvPr/>
        </p:nvSpPr>
        <p:spPr bwMode="auto">
          <a:xfrm>
            <a:off x="4093467" y="2307444"/>
            <a:ext cx="2601789" cy="3710246"/>
          </a:xfrm>
          <a:prstGeom prst="roundRect">
            <a:avLst/>
          </a:prstGeom>
          <a:noFill/>
          <a:ln w="508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endParaRPr kumimoji="0" lang="ko-KR" altLang="en-US" dirty="0">
              <a:ea typeface="굴림" pitchFamily="50" charset="-127"/>
            </a:endParaRPr>
          </a:p>
        </p:txBody>
      </p:sp>
      <p:sp>
        <p:nvSpPr>
          <p:cNvPr id="92" name="모서리가 둥근 직사각형 35">
            <a:extLst>
              <a:ext uri="{FF2B5EF4-FFF2-40B4-BE49-F238E27FC236}">
                <a16:creationId xmlns:a16="http://schemas.microsoft.com/office/drawing/2014/main" id="{E12514F9-FCD7-40CF-BD6F-1EB25F631ECA}"/>
              </a:ext>
            </a:extLst>
          </p:cNvPr>
          <p:cNvSpPr/>
          <p:nvPr/>
        </p:nvSpPr>
        <p:spPr bwMode="auto">
          <a:xfrm>
            <a:off x="4705630" y="2120905"/>
            <a:ext cx="1421179" cy="380672"/>
          </a:xfrm>
          <a:prstGeom prst="roundRect">
            <a:avLst/>
          </a:prstGeom>
          <a:solidFill>
            <a:schemeClr val="accent2"/>
          </a:solidFill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ko-KR" sz="1500" b="1" spc="300" dirty="0">
                <a:solidFill>
                  <a:schemeClr val="tx1"/>
                </a:solidFill>
                <a:ea typeface="굴림" pitchFamily="50" charset="-127"/>
              </a:rPr>
              <a:t>Car</a:t>
            </a:r>
            <a:endParaRPr kumimoji="0" lang="ko-KR" altLang="en-US" sz="1500" b="1" spc="300" dirty="0">
              <a:solidFill>
                <a:schemeClr val="tx1"/>
              </a:solidFill>
              <a:ea typeface="굴림" pitchFamily="50" charset="-127"/>
            </a:endParaRPr>
          </a:p>
        </p:txBody>
      </p:sp>
      <p:sp>
        <p:nvSpPr>
          <p:cNvPr id="94" name="모서리가 둥근 직사각형 28">
            <a:extLst>
              <a:ext uri="{FF2B5EF4-FFF2-40B4-BE49-F238E27FC236}">
                <a16:creationId xmlns:a16="http://schemas.microsoft.com/office/drawing/2014/main" id="{03372D44-B6D6-4E28-B514-12A404A613E0}"/>
              </a:ext>
            </a:extLst>
          </p:cNvPr>
          <p:cNvSpPr/>
          <p:nvPr/>
        </p:nvSpPr>
        <p:spPr bwMode="auto">
          <a:xfrm>
            <a:off x="4450535" y="3626317"/>
            <a:ext cx="1931367" cy="1084348"/>
          </a:xfrm>
          <a:prstGeom prst="roundRect">
            <a:avLst/>
          </a:prstGeom>
          <a:solidFill>
            <a:schemeClr val="accent4">
              <a:lumMod val="85000"/>
              <a:lumOff val="15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ko-KR" sz="1200" b="1" spc="300" dirty="0">
                <a:solidFill>
                  <a:schemeClr val="tx1"/>
                </a:solidFill>
                <a:ea typeface="굴림" pitchFamily="50" charset="-127"/>
              </a:rPr>
              <a:t>Status</a:t>
            </a:r>
            <a:endParaRPr kumimoji="0" lang="ko-KR" altLang="en-US" sz="1200" b="1" spc="300" dirty="0">
              <a:solidFill>
                <a:schemeClr val="tx1"/>
              </a:solidFill>
              <a:ea typeface="굴림" pitchFamily="50" charset="-127"/>
            </a:endParaRPr>
          </a:p>
        </p:txBody>
      </p:sp>
      <p:sp>
        <p:nvSpPr>
          <p:cNvPr id="97" name="모서리가 둥근 직사각형 28">
            <a:extLst>
              <a:ext uri="{FF2B5EF4-FFF2-40B4-BE49-F238E27FC236}">
                <a16:creationId xmlns:a16="http://schemas.microsoft.com/office/drawing/2014/main" id="{3284AAA9-E83A-4CFA-AD98-8D1503BC62B0}"/>
              </a:ext>
            </a:extLst>
          </p:cNvPr>
          <p:cNvSpPr/>
          <p:nvPr/>
        </p:nvSpPr>
        <p:spPr bwMode="auto">
          <a:xfrm>
            <a:off x="4450536" y="2639146"/>
            <a:ext cx="1931366" cy="464232"/>
          </a:xfrm>
          <a:prstGeom prst="roundRect">
            <a:avLst/>
          </a:prstGeom>
          <a:solidFill>
            <a:schemeClr val="accent4">
              <a:lumMod val="85000"/>
              <a:lumOff val="15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ko-KR" sz="1200" b="1" spc="300" dirty="0">
                <a:solidFill>
                  <a:schemeClr val="tx1"/>
                </a:solidFill>
                <a:ea typeface="굴림" pitchFamily="50" charset="-127"/>
              </a:rPr>
              <a:t>Work checking</a:t>
            </a:r>
            <a:endParaRPr kumimoji="0" lang="ko-KR" altLang="en-US" sz="1200" b="1" spc="300" dirty="0">
              <a:solidFill>
                <a:schemeClr val="tx1"/>
              </a:solidFill>
              <a:ea typeface="굴림" pitchFamily="50" charset="-127"/>
            </a:endParaRPr>
          </a:p>
        </p:txBody>
      </p:sp>
      <p:sp>
        <p:nvSpPr>
          <p:cNvPr id="103" name="모서리가 둥근 직사각형 21">
            <a:extLst>
              <a:ext uri="{FF2B5EF4-FFF2-40B4-BE49-F238E27FC236}">
                <a16:creationId xmlns:a16="http://schemas.microsoft.com/office/drawing/2014/main" id="{E18DB913-9095-4EFD-B6C6-C4EDEF25BF97}"/>
              </a:ext>
            </a:extLst>
          </p:cNvPr>
          <p:cNvSpPr/>
          <p:nvPr/>
        </p:nvSpPr>
        <p:spPr bwMode="auto">
          <a:xfrm>
            <a:off x="4450536" y="5173143"/>
            <a:ext cx="1931367" cy="464232"/>
          </a:xfrm>
          <a:prstGeom prst="roundRect">
            <a:avLst/>
          </a:prstGeom>
          <a:solidFill>
            <a:schemeClr val="accent4">
              <a:lumMod val="85000"/>
              <a:lumOff val="15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kumimoji="0" lang="en-US" altLang="ko-KR" sz="1200" b="1" spc="300" dirty="0">
                <a:solidFill>
                  <a:schemeClr val="tx1"/>
                </a:solidFill>
                <a:ea typeface="굴림" pitchFamily="50" charset="-127"/>
              </a:rPr>
              <a:t>Route che</a:t>
            </a:r>
            <a:r>
              <a:rPr lang="en-US" altLang="ko-KR" sz="1200" b="1" spc="300" dirty="0">
                <a:solidFill>
                  <a:schemeClr val="tx1"/>
                </a:solidFill>
                <a:ea typeface="굴림" pitchFamily="50" charset="-127"/>
              </a:rPr>
              <a:t>cking</a:t>
            </a:r>
            <a:endParaRPr kumimoji="0" lang="ko-KR" altLang="en-US" sz="1200" b="1" spc="300" dirty="0">
              <a:solidFill>
                <a:schemeClr val="tx1"/>
              </a:solidFill>
              <a:ea typeface="굴림" pitchFamily="50" charset="-127"/>
            </a:endParaRPr>
          </a:p>
        </p:txBody>
      </p:sp>
      <p:cxnSp>
        <p:nvCxnSpPr>
          <p:cNvPr id="108" name="직선 화살표 연결선 107"/>
          <p:cNvCxnSpPr>
            <a:stCxn id="103" idx="0"/>
            <a:endCxn id="94" idx="2"/>
          </p:cNvCxnSpPr>
          <p:nvPr/>
        </p:nvCxnSpPr>
        <p:spPr>
          <a:xfrm flipH="1" flipV="1">
            <a:off x="5416219" y="4710665"/>
            <a:ext cx="1" cy="46247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 2"/>
          <p:cNvCxnSpPr>
            <a:stCxn id="103" idx="3"/>
            <a:endCxn id="24" idx="1"/>
          </p:cNvCxnSpPr>
          <p:nvPr/>
        </p:nvCxnSpPr>
        <p:spPr>
          <a:xfrm flipV="1">
            <a:off x="6381903" y="3333741"/>
            <a:ext cx="2074173" cy="2071518"/>
          </a:xfrm>
          <a:prstGeom prst="bentConnector3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97" idx="1"/>
            <a:endCxn id="76" idx="3"/>
          </p:cNvCxnSpPr>
          <p:nvPr/>
        </p:nvCxnSpPr>
        <p:spPr>
          <a:xfrm flipH="1">
            <a:off x="3472601" y="2871262"/>
            <a:ext cx="97793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 119"/>
          <p:cNvCxnSpPr>
            <a:stCxn id="75" idx="3"/>
            <a:endCxn id="94" idx="1"/>
          </p:cNvCxnSpPr>
          <p:nvPr/>
        </p:nvCxnSpPr>
        <p:spPr>
          <a:xfrm flipV="1">
            <a:off x="3475515" y="4168491"/>
            <a:ext cx="975020" cy="1215640"/>
          </a:xfrm>
          <a:prstGeom prst="bent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94" idx="0"/>
            <a:endCxn id="97" idx="2"/>
          </p:cNvCxnSpPr>
          <p:nvPr/>
        </p:nvCxnSpPr>
        <p:spPr>
          <a:xfrm flipV="1">
            <a:off x="5416219" y="3103378"/>
            <a:ext cx="0" cy="52293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2">
            <a:extLst>
              <a:ext uri="{FF2B5EF4-FFF2-40B4-BE49-F238E27FC236}">
                <a16:creationId xmlns:a16="http://schemas.microsoft.com/office/drawing/2014/main" id="{93A9DAD8-4A7F-4247-852B-AD26F3058069}"/>
              </a:ext>
            </a:extLst>
          </p:cNvPr>
          <p:cNvCxnSpPr>
            <a:cxnSpLocks/>
            <a:stCxn id="94" idx="3"/>
            <a:endCxn id="24" idx="1"/>
          </p:cNvCxnSpPr>
          <p:nvPr/>
        </p:nvCxnSpPr>
        <p:spPr>
          <a:xfrm flipV="1">
            <a:off x="6381902" y="3333741"/>
            <a:ext cx="2074174" cy="834750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89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Contents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System Architecture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6A6CEF0-238A-48E6-8A1F-5F47D1E5D273}"/>
              </a:ext>
            </a:extLst>
          </p:cNvPr>
          <p:cNvSpPr/>
          <p:nvPr/>
        </p:nvSpPr>
        <p:spPr>
          <a:xfrm>
            <a:off x="404139" y="1532692"/>
            <a:ext cx="6218302" cy="4225803"/>
          </a:xfrm>
          <a:prstGeom prst="round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F422614-A254-4809-8036-2C3EED2A5833}"/>
              </a:ext>
            </a:extLst>
          </p:cNvPr>
          <p:cNvSpPr/>
          <p:nvPr/>
        </p:nvSpPr>
        <p:spPr>
          <a:xfrm>
            <a:off x="8381689" y="1520582"/>
            <a:ext cx="3177606" cy="1774965"/>
          </a:xfrm>
          <a:prstGeom prst="round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08CF5D-BE26-446F-BDAE-1A50C58E1068}"/>
              </a:ext>
            </a:extLst>
          </p:cNvPr>
          <p:cNvGrpSpPr/>
          <p:nvPr/>
        </p:nvGrpSpPr>
        <p:grpSpPr>
          <a:xfrm>
            <a:off x="655768" y="2085623"/>
            <a:ext cx="5167754" cy="3417489"/>
            <a:chOff x="344292" y="2026966"/>
            <a:chExt cx="5615005" cy="3556246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5CC177D3-E28D-4159-A5E6-21E239F16C3B}"/>
                </a:ext>
              </a:extLst>
            </p:cNvPr>
            <p:cNvSpPr/>
            <p:nvPr/>
          </p:nvSpPr>
          <p:spPr>
            <a:xfrm>
              <a:off x="4217844" y="2026966"/>
              <a:ext cx="1741453" cy="786415"/>
            </a:xfrm>
            <a:prstGeom prst="roundRect">
              <a:avLst/>
            </a:prstGeom>
            <a:solidFill>
              <a:srgbClr val="FF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AGV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2422B736-CE01-4F26-B443-A39411CB38F6}"/>
                </a:ext>
              </a:extLst>
            </p:cNvPr>
            <p:cNvSpPr/>
            <p:nvPr/>
          </p:nvSpPr>
          <p:spPr>
            <a:xfrm>
              <a:off x="4217844" y="2987088"/>
              <a:ext cx="1741453" cy="649032"/>
            </a:xfrm>
            <a:prstGeom prst="roundRect">
              <a:avLst/>
            </a:prstGeom>
            <a:solidFill>
              <a:srgbClr val="FF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AGV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C9CA1DFB-C41D-48A0-889A-A35D3A127DF9}"/>
                </a:ext>
              </a:extLst>
            </p:cNvPr>
            <p:cNvSpPr/>
            <p:nvPr/>
          </p:nvSpPr>
          <p:spPr>
            <a:xfrm>
              <a:off x="4217844" y="3816143"/>
              <a:ext cx="1741453" cy="737463"/>
            </a:xfrm>
            <a:prstGeom prst="roundRect">
              <a:avLst/>
            </a:prstGeom>
            <a:solidFill>
              <a:srgbClr val="FF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AGV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D8E904D4-57F7-488A-A2F9-D6867A283B35}"/>
                </a:ext>
              </a:extLst>
            </p:cNvPr>
            <p:cNvSpPr/>
            <p:nvPr/>
          </p:nvSpPr>
          <p:spPr>
            <a:xfrm>
              <a:off x="4217844" y="4727312"/>
              <a:ext cx="1741453" cy="737463"/>
            </a:xfrm>
            <a:prstGeom prst="roundRect">
              <a:avLst/>
            </a:prstGeom>
            <a:solidFill>
              <a:srgbClr val="FF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AGV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D5FE61E-31DA-48FD-99B4-DAA550A51038}"/>
                </a:ext>
              </a:extLst>
            </p:cNvPr>
            <p:cNvSpPr/>
            <p:nvPr/>
          </p:nvSpPr>
          <p:spPr>
            <a:xfrm>
              <a:off x="2535397" y="2049075"/>
              <a:ext cx="1436016" cy="3534137"/>
            </a:xfrm>
            <a:prstGeom prst="roundRect">
              <a:avLst/>
            </a:prstGeom>
            <a:solidFill>
              <a:srgbClr val="FF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Vision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Sensor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(IR Sensor)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7170BE1-5B74-41B7-A405-C4BF8A736B92}"/>
                </a:ext>
              </a:extLst>
            </p:cNvPr>
            <p:cNvGrpSpPr/>
            <p:nvPr/>
          </p:nvGrpSpPr>
          <p:grpSpPr>
            <a:xfrm>
              <a:off x="3956354" y="2464393"/>
              <a:ext cx="261490" cy="266"/>
              <a:chOff x="7049549" y="2793534"/>
              <a:chExt cx="267048" cy="353"/>
            </a:xfrm>
          </p:grpSpPr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C3A45108-E031-4642-AA6A-55AE88B71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3530" y="2793534"/>
                <a:ext cx="248173" cy="0"/>
              </a:xfrm>
              <a:prstGeom prst="straightConnector1">
                <a:avLst/>
              </a:prstGeom>
              <a:ln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BD93DC4A-1A80-414F-B11E-3E20A54A63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49549" y="2793534"/>
                <a:ext cx="267048" cy="353"/>
              </a:xfrm>
              <a:prstGeom prst="straightConnector1">
                <a:avLst/>
              </a:prstGeom>
              <a:ln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EBA5F99-1B15-481D-BD09-AA0AF20E6723}"/>
                </a:ext>
              </a:extLst>
            </p:cNvPr>
            <p:cNvGrpSpPr/>
            <p:nvPr/>
          </p:nvGrpSpPr>
          <p:grpSpPr>
            <a:xfrm>
              <a:off x="3956354" y="3295546"/>
              <a:ext cx="261490" cy="266"/>
              <a:chOff x="7049549" y="2793534"/>
              <a:chExt cx="267048" cy="353"/>
            </a:xfrm>
          </p:grpSpPr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AE9CBD16-CEBD-4BE6-B482-4F2FD8EA18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3530" y="2793534"/>
                <a:ext cx="248173" cy="0"/>
              </a:xfrm>
              <a:prstGeom prst="straightConnector1">
                <a:avLst/>
              </a:prstGeom>
              <a:ln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C2DF3EB3-939A-47E5-BC2C-B382062939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49549" y="2793534"/>
                <a:ext cx="267048" cy="353"/>
              </a:xfrm>
              <a:prstGeom prst="straightConnector1">
                <a:avLst/>
              </a:prstGeom>
              <a:ln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B844953-7B76-47D2-BC3A-C88AC38AF54E}"/>
                </a:ext>
              </a:extLst>
            </p:cNvPr>
            <p:cNvGrpSpPr/>
            <p:nvPr/>
          </p:nvGrpSpPr>
          <p:grpSpPr>
            <a:xfrm>
              <a:off x="3958405" y="4184874"/>
              <a:ext cx="261490" cy="266"/>
              <a:chOff x="7049549" y="2793534"/>
              <a:chExt cx="267048" cy="353"/>
            </a:xfrm>
          </p:grpSpPr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2DAE0130-38A9-41CB-803F-EF82C4D439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3530" y="2793534"/>
                <a:ext cx="248173" cy="0"/>
              </a:xfrm>
              <a:prstGeom prst="straightConnector1">
                <a:avLst/>
              </a:prstGeom>
              <a:ln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B0DD5181-00C2-46E3-AB3C-D8EC56D834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49549" y="2793534"/>
                <a:ext cx="267048" cy="353"/>
              </a:xfrm>
              <a:prstGeom prst="straightConnector1">
                <a:avLst/>
              </a:prstGeom>
              <a:ln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32297FB3-24C1-4C5C-AD09-AA410D4C01D2}"/>
                </a:ext>
              </a:extLst>
            </p:cNvPr>
            <p:cNvGrpSpPr/>
            <p:nvPr/>
          </p:nvGrpSpPr>
          <p:grpSpPr>
            <a:xfrm>
              <a:off x="3951562" y="5102360"/>
              <a:ext cx="261490" cy="266"/>
              <a:chOff x="7049549" y="2793534"/>
              <a:chExt cx="267048" cy="353"/>
            </a:xfrm>
          </p:grpSpPr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EF4F3E74-638D-4A9D-BC8E-21CA53C1E3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3530" y="2793534"/>
                <a:ext cx="248173" cy="0"/>
              </a:xfrm>
              <a:prstGeom prst="straightConnector1">
                <a:avLst/>
              </a:prstGeom>
              <a:ln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6879072B-2084-4665-AAB3-8CFC92523B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49549" y="2793534"/>
                <a:ext cx="267048" cy="353"/>
              </a:xfrm>
              <a:prstGeom prst="straightConnector1">
                <a:avLst/>
              </a:prstGeom>
              <a:ln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B56C0DF4-2D2F-4A0D-9847-369E2919724A}"/>
                </a:ext>
              </a:extLst>
            </p:cNvPr>
            <p:cNvSpPr/>
            <p:nvPr/>
          </p:nvSpPr>
          <p:spPr>
            <a:xfrm>
              <a:off x="344292" y="2987088"/>
              <a:ext cx="1677655" cy="1124355"/>
            </a:xfrm>
            <a:prstGeom prst="roundRect">
              <a:avLst/>
            </a:prstGeom>
            <a:solidFill>
              <a:srgbClr val="FF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Environment</a:t>
              </a:r>
              <a:endParaRPr lang="ko-KR" alt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DED2B7EF-15C3-475B-A6BD-34403D8620D3}"/>
                </a:ext>
              </a:extLst>
            </p:cNvPr>
            <p:cNvCxnSpPr/>
            <p:nvPr/>
          </p:nvCxnSpPr>
          <p:spPr>
            <a:xfrm>
              <a:off x="2026739" y="3549265"/>
              <a:ext cx="515367" cy="0"/>
            </a:xfrm>
            <a:prstGeom prst="straightConnector1">
              <a:avLst/>
            </a:prstGeom>
            <a:ln w="28575">
              <a:solidFill>
                <a:srgbClr val="ED7D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892B1EF-C8FF-4561-8662-18773C130DE4}"/>
              </a:ext>
            </a:extLst>
          </p:cNvPr>
          <p:cNvSpPr/>
          <p:nvPr/>
        </p:nvSpPr>
        <p:spPr>
          <a:xfrm>
            <a:off x="8642821" y="1970118"/>
            <a:ext cx="2612904" cy="1116458"/>
          </a:xfrm>
          <a:prstGeom prst="roundRect">
            <a:avLst/>
          </a:prstGeom>
          <a:solidFill>
            <a:srgbClr val="FFC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Main System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1DE3062-EA16-481C-8818-81C6B91A7799}"/>
              </a:ext>
            </a:extLst>
          </p:cNvPr>
          <p:cNvCxnSpPr>
            <a:cxnSpLocks/>
          </p:cNvCxnSpPr>
          <p:nvPr/>
        </p:nvCxnSpPr>
        <p:spPr>
          <a:xfrm>
            <a:off x="6679943" y="2528347"/>
            <a:ext cx="1701746" cy="0"/>
          </a:xfrm>
          <a:prstGeom prst="straightConnector1">
            <a:avLst/>
          </a:prstGeom>
          <a:ln w="38100">
            <a:solidFill>
              <a:srgbClr val="ED7D3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8BAEF1E-1BB1-40C7-9BE9-A920E69BE9C2}"/>
              </a:ext>
            </a:extLst>
          </p:cNvPr>
          <p:cNvCxnSpPr>
            <a:cxnSpLocks/>
          </p:cNvCxnSpPr>
          <p:nvPr/>
        </p:nvCxnSpPr>
        <p:spPr>
          <a:xfrm>
            <a:off x="10029871" y="3311604"/>
            <a:ext cx="0" cy="684562"/>
          </a:xfrm>
          <a:prstGeom prst="straightConnector1">
            <a:avLst/>
          </a:prstGeom>
          <a:ln w="38100">
            <a:solidFill>
              <a:srgbClr val="ED7D3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5068CDD-5B83-41D6-8AB5-6A546D436FC0}"/>
              </a:ext>
            </a:extLst>
          </p:cNvPr>
          <p:cNvSpPr txBox="1"/>
          <p:nvPr/>
        </p:nvSpPr>
        <p:spPr>
          <a:xfrm>
            <a:off x="10004024" y="3538210"/>
            <a:ext cx="177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IPC</a:t>
            </a:r>
            <a:r>
              <a:rPr lang="en-US" altLang="ko-KR" sz="1200" b="1" dirty="0">
                <a:solidFill>
                  <a:schemeClr val="bg1"/>
                </a:solidFill>
              </a:rPr>
              <a:t>(Mail Slot)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16CE9B-8BDF-4266-8249-D1A2AFE39B4B}"/>
              </a:ext>
            </a:extLst>
          </p:cNvPr>
          <p:cNvSpPr txBox="1"/>
          <p:nvPr/>
        </p:nvSpPr>
        <p:spPr>
          <a:xfrm>
            <a:off x="6868512" y="2186300"/>
            <a:ext cx="177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IPC</a:t>
            </a:r>
            <a:r>
              <a:rPr lang="en-US" altLang="ko-KR" sz="1200" b="1" dirty="0">
                <a:solidFill>
                  <a:schemeClr val="bg1"/>
                </a:solidFill>
              </a:rPr>
              <a:t>(</a:t>
            </a:r>
            <a:r>
              <a:rPr lang="en-US" altLang="ko-KR" sz="1200" b="1" dirty="0" err="1">
                <a:solidFill>
                  <a:schemeClr val="bg1"/>
                </a:solidFill>
              </a:rPr>
              <a:t>Soket</a:t>
            </a:r>
            <a:r>
              <a:rPr lang="en-US" altLang="ko-KR" sz="1200" b="1" dirty="0">
                <a:solidFill>
                  <a:schemeClr val="bg1"/>
                </a:solidFill>
              </a:rPr>
              <a:t>)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117E89B2-229D-4E65-AE11-B1FF0865CE5E}"/>
              </a:ext>
            </a:extLst>
          </p:cNvPr>
          <p:cNvSpPr/>
          <p:nvPr/>
        </p:nvSpPr>
        <p:spPr>
          <a:xfrm>
            <a:off x="2046915" y="1190281"/>
            <a:ext cx="2734810" cy="661205"/>
          </a:xfrm>
          <a:prstGeom prst="round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spc="300" dirty="0">
              <a:solidFill>
                <a:schemeClr val="tx1"/>
              </a:solidFill>
              <a:ea typeface="굴림" pitchFamily="50" charset="-127"/>
            </a:endParaRPr>
          </a:p>
          <a:p>
            <a:pPr algn="ctr"/>
            <a:r>
              <a:rPr lang="en-US" altLang="ko-KR" b="1" spc="300" dirty="0">
                <a:solidFill>
                  <a:schemeClr val="tx1"/>
                </a:solidFill>
                <a:ea typeface="굴림" pitchFamily="50" charset="-127"/>
              </a:rPr>
              <a:t>V-Rep</a:t>
            </a:r>
          </a:p>
          <a:p>
            <a:pPr algn="ctr"/>
            <a:r>
              <a:rPr lang="en-US" altLang="ko-KR" b="1" spc="300" dirty="0">
                <a:solidFill>
                  <a:schemeClr val="tx1"/>
                </a:solidFill>
                <a:ea typeface="굴림" pitchFamily="50" charset="-127"/>
              </a:rPr>
              <a:t>Simulation</a:t>
            </a:r>
            <a:endParaRPr lang="ko-KR" altLang="en-US" b="1" spc="300" dirty="0">
              <a:solidFill>
                <a:schemeClr val="tx1"/>
              </a:solidFill>
              <a:ea typeface="굴림" pitchFamily="50" charset="-127"/>
            </a:endParaRP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B651D6D5-C0A9-4344-A83E-4627C1771E73}"/>
              </a:ext>
            </a:extLst>
          </p:cNvPr>
          <p:cNvSpPr/>
          <p:nvPr/>
        </p:nvSpPr>
        <p:spPr>
          <a:xfrm>
            <a:off x="9024896" y="1108291"/>
            <a:ext cx="1848754" cy="786415"/>
          </a:xfrm>
          <a:prstGeom prst="round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Visual Studio C++ Console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8170877" y="4017524"/>
            <a:ext cx="3733101" cy="2139994"/>
            <a:chOff x="8170877" y="4017524"/>
            <a:chExt cx="3733101" cy="2139994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A83B29A0-4367-4E85-B150-F4E7DAEE1B64}"/>
                </a:ext>
              </a:extLst>
            </p:cNvPr>
            <p:cNvSpPr/>
            <p:nvPr/>
          </p:nvSpPr>
          <p:spPr>
            <a:xfrm>
              <a:off x="8415802" y="5047663"/>
              <a:ext cx="1472439" cy="786415"/>
            </a:xfrm>
            <a:prstGeom prst="roundRect">
              <a:avLst/>
            </a:prstGeom>
            <a:solidFill>
              <a:srgbClr val="FF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Battery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State</a:t>
              </a: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9BA6546B-72BC-4F7B-93DB-AA876BAB764F}"/>
                </a:ext>
              </a:extLst>
            </p:cNvPr>
            <p:cNvSpPr/>
            <p:nvPr/>
          </p:nvSpPr>
          <p:spPr>
            <a:xfrm>
              <a:off x="10179150" y="5054986"/>
              <a:ext cx="1472439" cy="786415"/>
            </a:xfrm>
            <a:prstGeom prst="roundRect">
              <a:avLst/>
            </a:prstGeom>
            <a:solidFill>
              <a:srgbClr val="FF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en-US" altLang="ko-KR" dirty="0"/>
              </a:br>
              <a:r>
                <a:rPr lang="en-US" altLang="ko-KR" sz="2000" b="1" dirty="0">
                  <a:solidFill>
                    <a:schemeClr val="tx1"/>
                  </a:solidFill>
                </a:rPr>
                <a:t>Efficiency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25D4BADE-F0C2-4029-AE2F-A96353232B57}"/>
                </a:ext>
              </a:extLst>
            </p:cNvPr>
            <p:cNvSpPr/>
            <p:nvPr/>
          </p:nvSpPr>
          <p:spPr>
            <a:xfrm>
              <a:off x="8170877" y="4283181"/>
              <a:ext cx="3733101" cy="1874337"/>
            </a:xfrm>
            <a:prstGeom prst="round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D6234B9D-65DB-4EA7-A00A-FAD286CBD49C}"/>
                </a:ext>
              </a:extLst>
            </p:cNvPr>
            <p:cNvSpPr/>
            <p:nvPr/>
          </p:nvSpPr>
          <p:spPr>
            <a:xfrm>
              <a:off x="9002166" y="4017524"/>
              <a:ext cx="2169380" cy="786415"/>
            </a:xfrm>
            <a:prstGeom prst="roundRect">
              <a:avLst/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User Interface</a:t>
              </a:r>
            </a:p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(Window Form C#)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2929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Contents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</a:rPr>
              <a:t>Linetracer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작동원리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399EA8-73B1-4CAA-923A-2C62AD0FA6B4}"/>
              </a:ext>
            </a:extLst>
          </p:cNvPr>
          <p:cNvGrpSpPr/>
          <p:nvPr/>
        </p:nvGrpSpPr>
        <p:grpSpPr>
          <a:xfrm>
            <a:off x="1102291" y="1373251"/>
            <a:ext cx="9255760" cy="3488822"/>
            <a:chOff x="741680" y="184018"/>
            <a:chExt cx="9255760" cy="348882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8ECF225-EEB1-425B-B4FF-E9BEA133109E}"/>
                </a:ext>
              </a:extLst>
            </p:cNvPr>
            <p:cNvGrpSpPr/>
            <p:nvPr/>
          </p:nvGrpSpPr>
          <p:grpSpPr>
            <a:xfrm>
              <a:off x="741680" y="1036320"/>
              <a:ext cx="9255760" cy="2428240"/>
              <a:chOff x="741680" y="1036320"/>
              <a:chExt cx="9255760" cy="2428240"/>
            </a:xfrm>
          </p:grpSpPr>
          <p:sp>
            <p:nvSpPr>
              <p:cNvPr id="16" name="순서도: 대체 처리 15">
                <a:extLst>
                  <a:ext uri="{FF2B5EF4-FFF2-40B4-BE49-F238E27FC236}">
                    <a16:creationId xmlns:a16="http://schemas.microsoft.com/office/drawing/2014/main" id="{C090A7FD-006E-4C2C-B76F-35C529C7C14A}"/>
                  </a:ext>
                </a:extLst>
              </p:cNvPr>
              <p:cNvSpPr/>
              <p:nvPr/>
            </p:nvSpPr>
            <p:spPr>
              <a:xfrm>
                <a:off x="3850640" y="2031994"/>
                <a:ext cx="1351280" cy="375919"/>
              </a:xfrm>
              <a:prstGeom prst="flowChartAlternateProcess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PD output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순서도: 대체 처리 16">
                <a:extLst>
                  <a:ext uri="{FF2B5EF4-FFF2-40B4-BE49-F238E27FC236}">
                    <a16:creationId xmlns:a16="http://schemas.microsoft.com/office/drawing/2014/main" id="{4B51B644-7191-4F6F-90DE-706EDA76FD0A}"/>
                  </a:ext>
                </a:extLst>
              </p:cNvPr>
              <p:cNvSpPr/>
              <p:nvPr/>
            </p:nvSpPr>
            <p:spPr>
              <a:xfrm>
                <a:off x="1910080" y="2032000"/>
                <a:ext cx="1351280" cy="375920"/>
              </a:xfrm>
              <a:prstGeom prst="flowChartAlternateProcess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PD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118110A0-DCFA-46F7-855C-F8A9F8F62FE9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>
                <a:off x="741680" y="2219960"/>
                <a:ext cx="1168400" cy="0"/>
              </a:xfrm>
              <a:prstGeom prst="straightConnector1">
                <a:avLst/>
              </a:prstGeom>
              <a:ln w="28575">
                <a:solidFill>
                  <a:srgbClr val="FFD96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C1111E3-E68C-4A34-973F-DC785283523B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3261360" y="2219960"/>
                <a:ext cx="589280" cy="0"/>
              </a:xfrm>
              <a:prstGeom prst="straightConnector1">
                <a:avLst/>
              </a:pr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연결선: 꺾임 19">
                <a:extLst>
                  <a:ext uri="{FF2B5EF4-FFF2-40B4-BE49-F238E27FC236}">
                    <a16:creationId xmlns:a16="http://schemas.microsoft.com/office/drawing/2014/main" id="{3CC447F0-2C47-482C-8B45-AC9DC698331A}"/>
                  </a:ext>
                </a:extLst>
              </p:cNvPr>
              <p:cNvCxnSpPr>
                <a:cxnSpLocks/>
                <a:stCxn id="16" idx="2"/>
              </p:cNvCxnSpPr>
              <p:nvPr/>
            </p:nvCxnSpPr>
            <p:spPr>
              <a:xfrm rot="5400000">
                <a:off x="3436620" y="1318253"/>
                <a:ext cx="12700" cy="2179320"/>
              </a:xfrm>
              <a:prstGeom prst="bentConnector4">
                <a:avLst>
                  <a:gd name="adj1" fmla="val 6840000"/>
                  <a:gd name="adj2" fmla="val 100466"/>
                </a:avLst>
              </a:pr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순서도: 대체 처리 20">
                <a:extLst>
                  <a:ext uri="{FF2B5EF4-FFF2-40B4-BE49-F238E27FC236}">
                    <a16:creationId xmlns:a16="http://schemas.microsoft.com/office/drawing/2014/main" id="{7AF7D860-DEBF-4990-AE13-8343722DB649}"/>
                  </a:ext>
                </a:extLst>
              </p:cNvPr>
              <p:cNvSpPr/>
              <p:nvPr/>
            </p:nvSpPr>
            <p:spPr>
              <a:xfrm>
                <a:off x="6061710" y="2656840"/>
                <a:ext cx="1786890" cy="807720"/>
              </a:xfrm>
              <a:prstGeom prst="flowChartAlternateProcess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Right motor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순서도: 대체 처리 21">
                <a:extLst>
                  <a:ext uri="{FF2B5EF4-FFF2-40B4-BE49-F238E27FC236}">
                    <a16:creationId xmlns:a16="http://schemas.microsoft.com/office/drawing/2014/main" id="{2ACC20DF-DCC7-4C2C-93C0-C3F3ED1DAAB4}"/>
                  </a:ext>
                </a:extLst>
              </p:cNvPr>
              <p:cNvSpPr/>
              <p:nvPr/>
            </p:nvSpPr>
            <p:spPr>
              <a:xfrm>
                <a:off x="6061710" y="1036320"/>
                <a:ext cx="1786890" cy="807720"/>
              </a:xfrm>
              <a:prstGeom prst="flowChartAlternateProcess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Left motor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061DAA-CD7E-44D1-974C-A02DA4E4A645}"/>
                  </a:ext>
                </a:extLst>
              </p:cNvPr>
              <p:cNvSpPr txBox="1"/>
              <p:nvPr/>
            </p:nvSpPr>
            <p:spPr>
              <a:xfrm>
                <a:off x="1127760" y="1844040"/>
                <a:ext cx="10414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</a:rPr>
                  <a:t>IR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13F6ACA6-5A7D-4C11-9AD4-B7262B258447}"/>
                  </a:ext>
                </a:extLst>
              </p:cNvPr>
              <p:cNvCxnSpPr>
                <a:cxnSpLocks/>
                <a:stCxn id="16" idx="3"/>
                <a:endCxn id="21" idx="1"/>
              </p:cNvCxnSpPr>
              <p:nvPr/>
            </p:nvCxnSpPr>
            <p:spPr>
              <a:xfrm>
                <a:off x="5201920" y="2219954"/>
                <a:ext cx="859790" cy="840746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92974A16-A046-46D1-93C2-DB8629DC3D12}"/>
                  </a:ext>
                </a:extLst>
              </p:cNvPr>
              <p:cNvCxnSpPr>
                <a:cxnSpLocks/>
                <a:stCxn id="16" idx="3"/>
                <a:endCxn id="22" idx="1"/>
              </p:cNvCxnSpPr>
              <p:nvPr/>
            </p:nvCxnSpPr>
            <p:spPr>
              <a:xfrm flipV="1">
                <a:off x="5201920" y="1440180"/>
                <a:ext cx="859790" cy="779774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연결선: 꺾임 25">
                <a:extLst>
                  <a:ext uri="{FF2B5EF4-FFF2-40B4-BE49-F238E27FC236}">
                    <a16:creationId xmlns:a16="http://schemas.microsoft.com/office/drawing/2014/main" id="{14D2D3D2-0442-4302-B01A-8AC46CB4D339}"/>
                  </a:ext>
                </a:extLst>
              </p:cNvPr>
              <p:cNvCxnSpPr>
                <a:cxnSpLocks/>
                <a:stCxn id="22" idx="3"/>
                <a:endCxn id="28" idx="1"/>
              </p:cNvCxnSpPr>
              <p:nvPr/>
            </p:nvCxnSpPr>
            <p:spPr>
              <a:xfrm>
                <a:off x="7848600" y="1440180"/>
                <a:ext cx="797560" cy="773424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연결선: 꺾임 26">
                <a:extLst>
                  <a:ext uri="{FF2B5EF4-FFF2-40B4-BE49-F238E27FC236}">
                    <a16:creationId xmlns:a16="http://schemas.microsoft.com/office/drawing/2014/main" id="{E58A7FCD-B1FA-4C44-A996-BD5F201699BE}"/>
                  </a:ext>
                </a:extLst>
              </p:cNvPr>
              <p:cNvCxnSpPr>
                <a:cxnSpLocks/>
                <a:stCxn id="21" idx="3"/>
                <a:endCxn id="28" idx="1"/>
              </p:cNvCxnSpPr>
              <p:nvPr/>
            </p:nvCxnSpPr>
            <p:spPr>
              <a:xfrm flipV="1">
                <a:off x="7848600" y="2213604"/>
                <a:ext cx="797560" cy="847096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순서도: 대체 처리 27">
                <a:extLst>
                  <a:ext uri="{FF2B5EF4-FFF2-40B4-BE49-F238E27FC236}">
                    <a16:creationId xmlns:a16="http://schemas.microsoft.com/office/drawing/2014/main" id="{4CC48C49-7314-4C95-8C83-BC9BBBA354CB}"/>
                  </a:ext>
                </a:extLst>
              </p:cNvPr>
              <p:cNvSpPr/>
              <p:nvPr/>
            </p:nvSpPr>
            <p:spPr>
              <a:xfrm>
                <a:off x="8646160" y="2025644"/>
                <a:ext cx="1351280" cy="375919"/>
              </a:xfrm>
              <a:prstGeom prst="flowChartAlternateProcess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output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연결선: 꺾임 28">
                <a:extLst>
                  <a:ext uri="{FF2B5EF4-FFF2-40B4-BE49-F238E27FC236}">
                    <a16:creationId xmlns:a16="http://schemas.microsoft.com/office/drawing/2014/main" id="{1961E044-52A2-47CE-BDC8-F24C97AFAF75}"/>
                  </a:ext>
                </a:extLst>
              </p:cNvPr>
              <p:cNvCxnSpPr>
                <a:cxnSpLocks/>
                <a:stCxn id="28" idx="2"/>
                <a:endCxn id="23" idx="2"/>
              </p:cNvCxnSpPr>
              <p:nvPr/>
            </p:nvCxnSpPr>
            <p:spPr>
              <a:xfrm rot="5400000" flipH="1">
                <a:off x="5406423" y="-1513813"/>
                <a:ext cx="157413" cy="7673340"/>
              </a:xfrm>
              <a:prstGeom prst="bentConnector3">
                <a:avLst>
                  <a:gd name="adj1" fmla="val -1258601"/>
                </a:avLst>
              </a:pr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순서도: 대체 처리 13">
              <a:extLst>
                <a:ext uri="{FF2B5EF4-FFF2-40B4-BE49-F238E27FC236}">
                  <a16:creationId xmlns:a16="http://schemas.microsoft.com/office/drawing/2014/main" id="{190C8347-1159-4186-8300-6F736F149FF4}"/>
                </a:ext>
              </a:extLst>
            </p:cNvPr>
            <p:cNvSpPr/>
            <p:nvPr/>
          </p:nvSpPr>
          <p:spPr>
            <a:xfrm>
              <a:off x="5425440" y="594360"/>
              <a:ext cx="3017520" cy="3078480"/>
            </a:xfrm>
            <a:prstGeom prst="flowChartAlternateProcess">
              <a:avLst/>
            </a:prstGeom>
            <a:noFill/>
            <a:ln w="28575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대체 처리 14">
              <a:extLst>
                <a:ext uri="{FF2B5EF4-FFF2-40B4-BE49-F238E27FC236}">
                  <a16:creationId xmlns:a16="http://schemas.microsoft.com/office/drawing/2014/main" id="{DB95C672-D2B7-46B3-8DC7-E45B2ECD5A91}"/>
                </a:ext>
              </a:extLst>
            </p:cNvPr>
            <p:cNvSpPr/>
            <p:nvPr/>
          </p:nvSpPr>
          <p:spPr>
            <a:xfrm>
              <a:off x="6182677" y="184018"/>
              <a:ext cx="1503045" cy="566486"/>
            </a:xfrm>
            <a:prstGeom prst="flowChartAlternateProcess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PID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912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Contents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370288-E86D-4E7B-964E-5633539E2237}"/>
              </a:ext>
            </a:extLst>
          </p:cNvPr>
          <p:cNvGrpSpPr/>
          <p:nvPr/>
        </p:nvGrpSpPr>
        <p:grpSpPr>
          <a:xfrm>
            <a:off x="2447198" y="1327455"/>
            <a:ext cx="7401477" cy="5175270"/>
            <a:chOff x="929640" y="635945"/>
            <a:chExt cx="8031480" cy="585487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5FEE44C-DC3E-4AB2-8344-719855A9CDC2}"/>
                </a:ext>
              </a:extLst>
            </p:cNvPr>
            <p:cNvGrpSpPr/>
            <p:nvPr/>
          </p:nvGrpSpPr>
          <p:grpSpPr>
            <a:xfrm>
              <a:off x="929640" y="635945"/>
              <a:ext cx="8031480" cy="5854875"/>
              <a:chOff x="1807207" y="2253605"/>
              <a:chExt cx="2600960" cy="1888391"/>
            </a:xfrm>
          </p:grpSpPr>
          <p:sp>
            <p:nvSpPr>
              <p:cNvPr id="34" name="모서리가 둥근 직사각형 31">
                <a:extLst>
                  <a:ext uri="{FF2B5EF4-FFF2-40B4-BE49-F238E27FC236}">
                    <a16:creationId xmlns:a16="http://schemas.microsoft.com/office/drawing/2014/main" id="{24090C4D-5803-4F49-8EC5-2A8EED9954E9}"/>
                  </a:ext>
                </a:extLst>
              </p:cNvPr>
              <p:cNvSpPr/>
              <p:nvPr/>
            </p:nvSpPr>
            <p:spPr bwMode="auto">
              <a:xfrm>
                <a:off x="1807207" y="2410759"/>
                <a:ext cx="2600960" cy="1731237"/>
              </a:xfrm>
              <a:prstGeom prst="roundRect">
                <a:avLst/>
              </a:prstGeom>
              <a:noFill/>
              <a:ln w="50800"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kumimoji="0" lang="ko-KR" altLang="en-US" dirty="0">
                  <a:ea typeface="굴림" pitchFamily="50" charset="-127"/>
                </a:endParaRPr>
              </a:p>
            </p:txBody>
          </p:sp>
          <p:sp>
            <p:nvSpPr>
              <p:cNvPr id="35" name="모서리가 둥근 직사각형 35">
                <a:extLst>
                  <a:ext uri="{FF2B5EF4-FFF2-40B4-BE49-F238E27FC236}">
                    <a16:creationId xmlns:a16="http://schemas.microsoft.com/office/drawing/2014/main" id="{40C08B46-C440-409C-B0E7-54E4034BE1A4}"/>
                  </a:ext>
                </a:extLst>
              </p:cNvPr>
              <p:cNvSpPr/>
              <p:nvPr/>
            </p:nvSpPr>
            <p:spPr bwMode="auto">
              <a:xfrm>
                <a:off x="2349075" y="2253605"/>
                <a:ext cx="1517227" cy="282184"/>
              </a:xfrm>
              <a:prstGeom prst="roundRect">
                <a:avLst/>
              </a:prstGeom>
              <a:solidFill>
                <a:schemeClr val="accent2"/>
              </a:solidFill>
              <a:ln w="38100"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/>
              </a:bodyPr>
              <a:lstStyle/>
              <a:p>
                <a:pPr algn="ctr" eaLnBrk="1" hangingPunct="1">
                  <a:defRPr/>
                </a:pPr>
                <a:r>
                  <a:rPr lang="en-US" altLang="ko-KR" sz="2800" b="1" spc="300" dirty="0" err="1">
                    <a:solidFill>
                      <a:schemeClr val="tx1"/>
                    </a:solidFill>
                    <a:ea typeface="굴림" pitchFamily="50" charset="-127"/>
                  </a:rPr>
                  <a:t>Linetracer</a:t>
                </a:r>
                <a:endParaRPr kumimoji="0" lang="ko-KR" altLang="en-US" sz="2800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4CAE907-AE03-4B3B-9297-FB89D2957A9B}"/>
                </a:ext>
              </a:extLst>
            </p:cNvPr>
            <p:cNvGrpSpPr/>
            <p:nvPr/>
          </p:nvGrpSpPr>
          <p:grpSpPr>
            <a:xfrm>
              <a:off x="5531258" y="1752585"/>
              <a:ext cx="2856234" cy="4240197"/>
              <a:chOff x="7381650" y="1627203"/>
              <a:chExt cx="2856234" cy="4240197"/>
            </a:xfrm>
          </p:grpSpPr>
          <p:sp>
            <p:nvSpPr>
              <p:cNvPr id="25" name="모서리가 둥근 직사각형 32">
                <a:extLst>
                  <a:ext uri="{FF2B5EF4-FFF2-40B4-BE49-F238E27FC236}">
                    <a16:creationId xmlns:a16="http://schemas.microsoft.com/office/drawing/2014/main" id="{616F84B8-D419-4F81-9F1C-6ABDB9766FDF}"/>
                  </a:ext>
                </a:extLst>
              </p:cNvPr>
              <p:cNvSpPr/>
              <p:nvPr/>
            </p:nvSpPr>
            <p:spPr bwMode="auto">
              <a:xfrm>
                <a:off x="7901538" y="2429187"/>
                <a:ext cx="1877418" cy="390214"/>
              </a:xfrm>
              <a:prstGeom prst="roundRect">
                <a:avLst/>
              </a:prstGeom>
              <a:solidFill>
                <a:schemeClr val="accent4">
                  <a:lumMod val="85000"/>
                  <a:lumOff val="15000"/>
                </a:schemeClr>
              </a:solidFill>
              <a:ln w="38100">
                <a:solidFill>
                  <a:srgbClr val="ED7D3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 fontScale="92500" lnSpcReduction="20000"/>
              </a:bodyPr>
              <a:lstStyle/>
              <a:p>
                <a:pPr algn="ctr" eaLnBrk="1" hangingPunct="1">
                  <a:defRPr/>
                </a:pPr>
                <a:r>
                  <a:rPr kumimoji="0" lang="en-US" altLang="ko-KR" b="1" spc="300" dirty="0">
                    <a:solidFill>
                      <a:schemeClr val="tx1"/>
                    </a:solidFill>
                    <a:ea typeface="굴림" pitchFamily="50" charset="-127"/>
                  </a:rPr>
                  <a:t>Forward</a:t>
                </a:r>
                <a:endParaRPr kumimoji="0" lang="ko-KR" altLang="en-US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6DDEF97-5A9B-40E8-B150-5A8A5AAC2E24}"/>
                  </a:ext>
                </a:extLst>
              </p:cNvPr>
              <p:cNvGrpSpPr/>
              <p:nvPr/>
            </p:nvGrpSpPr>
            <p:grpSpPr>
              <a:xfrm>
                <a:off x="7381650" y="1627203"/>
                <a:ext cx="2856234" cy="4240197"/>
                <a:chOff x="1807207" y="2260730"/>
                <a:chExt cx="2600960" cy="1881266"/>
              </a:xfrm>
            </p:grpSpPr>
            <p:sp>
              <p:nvSpPr>
                <p:cNvPr id="32" name="모서리가 둥근 직사각형 31">
                  <a:extLst>
                    <a:ext uri="{FF2B5EF4-FFF2-40B4-BE49-F238E27FC236}">
                      <a16:creationId xmlns:a16="http://schemas.microsoft.com/office/drawing/2014/main" id="{70694D5A-41D3-4713-9CBF-A1F9116EB3B9}"/>
                    </a:ext>
                  </a:extLst>
                </p:cNvPr>
                <p:cNvSpPr/>
                <p:nvPr/>
              </p:nvSpPr>
              <p:spPr bwMode="auto">
                <a:xfrm>
                  <a:off x="1807207" y="2410759"/>
                  <a:ext cx="2600960" cy="1731237"/>
                </a:xfrm>
                <a:prstGeom prst="roundRect">
                  <a:avLst/>
                </a:prstGeom>
                <a:noFill/>
                <a:ln w="50800"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eaLnBrk="1" hangingPunct="1">
                    <a:defRPr/>
                  </a:pPr>
                  <a:endParaRPr kumimoji="0" lang="ko-KR" altLang="en-US" dirty="0">
                    <a:ea typeface="굴림" pitchFamily="50" charset="-127"/>
                  </a:endParaRPr>
                </a:p>
              </p:txBody>
            </p:sp>
            <p:sp>
              <p:nvSpPr>
                <p:cNvPr id="33" name="모서리가 둥근 직사각형 35">
                  <a:extLst>
                    <a:ext uri="{FF2B5EF4-FFF2-40B4-BE49-F238E27FC236}">
                      <a16:creationId xmlns:a16="http://schemas.microsoft.com/office/drawing/2014/main" id="{E1E7C1A3-0BF7-4C92-9EAB-555ABA7401F9}"/>
                    </a:ext>
                  </a:extLst>
                </p:cNvPr>
                <p:cNvSpPr/>
                <p:nvPr/>
              </p:nvSpPr>
              <p:spPr bwMode="auto">
                <a:xfrm>
                  <a:off x="2349075" y="2260730"/>
                  <a:ext cx="1517227" cy="245410"/>
                </a:xfrm>
                <a:prstGeom prst="roundRect">
                  <a:avLst/>
                </a:prstGeom>
                <a:solidFill>
                  <a:schemeClr val="accent2"/>
                </a:solidFill>
                <a:ln w="38100"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>
                  <a:normAutofit fontScale="92500" lnSpcReduction="20000"/>
                </a:bodyPr>
                <a:lstStyle/>
                <a:p>
                  <a:pPr algn="ctr" eaLnBrk="1" hangingPunct="1">
                    <a:defRPr/>
                  </a:pPr>
                  <a:r>
                    <a:rPr lang="en-US" altLang="ko-KR" sz="2800" b="1" spc="300" dirty="0">
                      <a:solidFill>
                        <a:schemeClr val="tx1"/>
                      </a:solidFill>
                      <a:ea typeface="굴림" pitchFamily="50" charset="-127"/>
                    </a:rPr>
                    <a:t>move</a:t>
                  </a:r>
                  <a:endParaRPr kumimoji="0" lang="ko-KR" altLang="en-US" sz="2800" b="1" spc="300" dirty="0">
                    <a:solidFill>
                      <a:schemeClr val="tx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27" name="모서리가 둥근 직사각형 32">
                <a:extLst>
                  <a:ext uri="{FF2B5EF4-FFF2-40B4-BE49-F238E27FC236}">
                    <a16:creationId xmlns:a16="http://schemas.microsoft.com/office/drawing/2014/main" id="{07B79818-4196-4D25-AC43-A824F7C4BE8E}"/>
                  </a:ext>
                </a:extLst>
              </p:cNvPr>
              <p:cNvSpPr/>
              <p:nvPr/>
            </p:nvSpPr>
            <p:spPr bwMode="auto">
              <a:xfrm>
                <a:off x="7901538" y="2977827"/>
                <a:ext cx="1877418" cy="390214"/>
              </a:xfrm>
              <a:prstGeom prst="roundRect">
                <a:avLst/>
              </a:prstGeom>
              <a:solidFill>
                <a:schemeClr val="accent4">
                  <a:lumMod val="85000"/>
                  <a:lumOff val="15000"/>
                </a:schemeClr>
              </a:solidFill>
              <a:ln w="38100">
                <a:solidFill>
                  <a:srgbClr val="ED7D3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 fontScale="92500" lnSpcReduction="20000"/>
              </a:bodyPr>
              <a:lstStyle/>
              <a:p>
                <a:pPr algn="ctr" eaLnBrk="1" hangingPunct="1">
                  <a:defRPr/>
                </a:pPr>
                <a:r>
                  <a:rPr kumimoji="0" lang="en-US" altLang="ko-KR" b="1" spc="300" dirty="0">
                    <a:solidFill>
                      <a:schemeClr val="tx1"/>
                    </a:solidFill>
                    <a:ea typeface="굴림" pitchFamily="50" charset="-127"/>
                  </a:rPr>
                  <a:t>Backward</a:t>
                </a:r>
                <a:endParaRPr kumimoji="0" lang="ko-KR" altLang="en-US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  <p:sp>
            <p:nvSpPr>
              <p:cNvPr id="28" name="모서리가 둥근 직사각형 32">
                <a:extLst>
                  <a:ext uri="{FF2B5EF4-FFF2-40B4-BE49-F238E27FC236}">
                    <a16:creationId xmlns:a16="http://schemas.microsoft.com/office/drawing/2014/main" id="{B1F28EFC-6C20-4D97-97D3-51FA9E196502}"/>
                  </a:ext>
                </a:extLst>
              </p:cNvPr>
              <p:cNvSpPr/>
              <p:nvPr/>
            </p:nvSpPr>
            <p:spPr bwMode="auto">
              <a:xfrm>
                <a:off x="7901538" y="3526467"/>
                <a:ext cx="1877418" cy="390214"/>
              </a:xfrm>
              <a:prstGeom prst="roundRect">
                <a:avLst/>
              </a:prstGeom>
              <a:solidFill>
                <a:schemeClr val="accent4">
                  <a:lumMod val="85000"/>
                  <a:lumOff val="15000"/>
                </a:schemeClr>
              </a:solidFill>
              <a:ln w="38100">
                <a:solidFill>
                  <a:srgbClr val="ED7D3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 fontScale="92500" lnSpcReduction="20000"/>
              </a:bodyPr>
              <a:lstStyle/>
              <a:p>
                <a:pPr algn="ctr" eaLnBrk="1" hangingPunct="1">
                  <a:defRPr/>
                </a:pPr>
                <a:r>
                  <a:rPr lang="en-US" altLang="ko-KR" b="1" spc="300" dirty="0">
                    <a:solidFill>
                      <a:schemeClr val="tx1"/>
                    </a:solidFill>
                    <a:ea typeface="굴림" pitchFamily="50" charset="-127"/>
                  </a:rPr>
                  <a:t>Right</a:t>
                </a:r>
                <a:endParaRPr kumimoji="0" lang="ko-KR" altLang="en-US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  <p:sp>
            <p:nvSpPr>
              <p:cNvPr id="29" name="모서리가 둥근 직사각형 32">
                <a:extLst>
                  <a:ext uri="{FF2B5EF4-FFF2-40B4-BE49-F238E27FC236}">
                    <a16:creationId xmlns:a16="http://schemas.microsoft.com/office/drawing/2014/main" id="{9A00E87D-A653-4947-BDE3-F1FCCE49AE95}"/>
                  </a:ext>
                </a:extLst>
              </p:cNvPr>
              <p:cNvSpPr/>
              <p:nvPr/>
            </p:nvSpPr>
            <p:spPr bwMode="auto">
              <a:xfrm>
                <a:off x="7901538" y="4090347"/>
                <a:ext cx="1877418" cy="390214"/>
              </a:xfrm>
              <a:prstGeom prst="roundRect">
                <a:avLst/>
              </a:prstGeom>
              <a:solidFill>
                <a:schemeClr val="accent4">
                  <a:lumMod val="85000"/>
                  <a:lumOff val="15000"/>
                </a:schemeClr>
              </a:solidFill>
              <a:ln w="38100">
                <a:solidFill>
                  <a:srgbClr val="ED7D3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 fontScale="92500" lnSpcReduction="20000"/>
              </a:bodyPr>
              <a:lstStyle/>
              <a:p>
                <a:pPr algn="ctr" eaLnBrk="1" hangingPunct="1">
                  <a:defRPr/>
                </a:pPr>
                <a:r>
                  <a:rPr lang="en-US" altLang="ko-KR" b="1" spc="300" dirty="0">
                    <a:solidFill>
                      <a:schemeClr val="tx1"/>
                    </a:solidFill>
                    <a:ea typeface="굴림" pitchFamily="50" charset="-127"/>
                  </a:rPr>
                  <a:t>Left</a:t>
                </a:r>
                <a:endParaRPr kumimoji="0" lang="ko-KR" altLang="en-US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  <p:sp>
            <p:nvSpPr>
              <p:cNvPr id="30" name="모서리가 둥근 직사각형 32">
                <a:extLst>
                  <a:ext uri="{FF2B5EF4-FFF2-40B4-BE49-F238E27FC236}">
                    <a16:creationId xmlns:a16="http://schemas.microsoft.com/office/drawing/2014/main" id="{44F4E1A1-A0EC-45AC-B788-9C2E07FDE1B1}"/>
                  </a:ext>
                </a:extLst>
              </p:cNvPr>
              <p:cNvSpPr/>
              <p:nvPr/>
            </p:nvSpPr>
            <p:spPr bwMode="auto">
              <a:xfrm>
                <a:off x="7901538" y="4638987"/>
                <a:ext cx="1877418" cy="390214"/>
              </a:xfrm>
              <a:prstGeom prst="roundRect">
                <a:avLst/>
              </a:prstGeom>
              <a:solidFill>
                <a:schemeClr val="accent4">
                  <a:lumMod val="85000"/>
                  <a:lumOff val="15000"/>
                </a:schemeClr>
              </a:solidFill>
              <a:ln w="38100">
                <a:solidFill>
                  <a:srgbClr val="ED7D3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 fontScale="92500" lnSpcReduction="20000"/>
              </a:bodyPr>
              <a:lstStyle/>
              <a:p>
                <a:pPr algn="ctr" eaLnBrk="1" hangingPunct="1">
                  <a:defRPr/>
                </a:pPr>
                <a:r>
                  <a:rPr lang="en-US" altLang="ko-KR" b="1" spc="300" dirty="0">
                    <a:solidFill>
                      <a:schemeClr val="tx1"/>
                    </a:solidFill>
                    <a:ea typeface="굴림" pitchFamily="50" charset="-127"/>
                  </a:rPr>
                  <a:t>Rotate</a:t>
                </a:r>
                <a:endParaRPr kumimoji="0" lang="ko-KR" altLang="en-US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  <p:sp>
            <p:nvSpPr>
              <p:cNvPr id="31" name="모서리가 둥근 직사각형 32">
                <a:extLst>
                  <a:ext uri="{FF2B5EF4-FFF2-40B4-BE49-F238E27FC236}">
                    <a16:creationId xmlns:a16="http://schemas.microsoft.com/office/drawing/2014/main" id="{7CC042C8-0750-4B36-9541-4236E6F84AC1}"/>
                  </a:ext>
                </a:extLst>
              </p:cNvPr>
              <p:cNvSpPr/>
              <p:nvPr/>
            </p:nvSpPr>
            <p:spPr bwMode="auto">
              <a:xfrm>
                <a:off x="7901538" y="5187627"/>
                <a:ext cx="1877418" cy="390214"/>
              </a:xfrm>
              <a:prstGeom prst="roundRect">
                <a:avLst/>
              </a:prstGeom>
              <a:solidFill>
                <a:schemeClr val="accent4">
                  <a:lumMod val="85000"/>
                  <a:lumOff val="15000"/>
                </a:schemeClr>
              </a:solidFill>
              <a:ln w="38100">
                <a:solidFill>
                  <a:srgbClr val="ED7D3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 fontScale="92500" lnSpcReduction="20000"/>
              </a:bodyPr>
              <a:lstStyle/>
              <a:p>
                <a:pPr algn="ctr" eaLnBrk="1" hangingPunct="1">
                  <a:defRPr/>
                </a:pPr>
                <a:r>
                  <a:rPr lang="en-US" altLang="ko-KR" b="1" spc="300" dirty="0">
                    <a:solidFill>
                      <a:schemeClr val="tx1"/>
                    </a:solidFill>
                    <a:ea typeface="굴림" pitchFamily="50" charset="-127"/>
                  </a:rPr>
                  <a:t>Stop</a:t>
                </a:r>
                <a:endParaRPr kumimoji="0" lang="ko-KR" altLang="en-US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A1002F-EA38-480D-B097-2D15D101BD4B}"/>
                </a:ext>
              </a:extLst>
            </p:cNvPr>
            <p:cNvSpPr txBox="1"/>
            <p:nvPr/>
          </p:nvSpPr>
          <p:spPr>
            <a:xfrm>
              <a:off x="1996440" y="1609774"/>
              <a:ext cx="17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RF comm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73F7C23-6CFC-4FE2-95A9-E6E25D1E6053}"/>
                </a:ext>
              </a:extLst>
            </p:cNvPr>
            <p:cNvGrpSpPr/>
            <p:nvPr/>
          </p:nvGrpSpPr>
          <p:grpSpPr>
            <a:xfrm>
              <a:off x="1174752" y="2873941"/>
              <a:ext cx="2856234" cy="2103462"/>
              <a:chOff x="7381650" y="1627202"/>
              <a:chExt cx="2856234" cy="2505065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1CDF7993-F7C6-44A1-ABDF-8DA02B3057AB}"/>
                  </a:ext>
                </a:extLst>
              </p:cNvPr>
              <p:cNvGrpSpPr/>
              <p:nvPr/>
            </p:nvGrpSpPr>
            <p:grpSpPr>
              <a:xfrm>
                <a:off x="7381650" y="1627202"/>
                <a:ext cx="2856234" cy="2505065"/>
                <a:chOff x="1807207" y="2260730"/>
                <a:chExt cx="2600960" cy="1111433"/>
              </a:xfrm>
            </p:grpSpPr>
            <p:sp>
              <p:nvSpPr>
                <p:cNvPr id="23" name="모서리가 둥근 직사각형 31">
                  <a:extLst>
                    <a:ext uri="{FF2B5EF4-FFF2-40B4-BE49-F238E27FC236}">
                      <a16:creationId xmlns:a16="http://schemas.microsoft.com/office/drawing/2014/main" id="{6EF22D49-D853-4ADF-8BF8-C49C4EA7DB0E}"/>
                    </a:ext>
                  </a:extLst>
                </p:cNvPr>
                <p:cNvSpPr/>
                <p:nvPr/>
              </p:nvSpPr>
              <p:spPr bwMode="auto">
                <a:xfrm>
                  <a:off x="1807207" y="2410759"/>
                  <a:ext cx="2600960" cy="961404"/>
                </a:xfrm>
                <a:prstGeom prst="roundRect">
                  <a:avLst/>
                </a:prstGeom>
                <a:noFill/>
                <a:ln w="50800"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eaLnBrk="1" hangingPunct="1">
                    <a:defRPr/>
                  </a:pPr>
                  <a:endParaRPr kumimoji="0" lang="ko-KR" altLang="en-US" dirty="0">
                    <a:ea typeface="굴림" pitchFamily="50" charset="-127"/>
                  </a:endParaRPr>
                </a:p>
              </p:txBody>
            </p:sp>
            <p:sp>
              <p:nvSpPr>
                <p:cNvPr id="24" name="모서리가 둥근 직사각형 35">
                  <a:extLst>
                    <a:ext uri="{FF2B5EF4-FFF2-40B4-BE49-F238E27FC236}">
                      <a16:creationId xmlns:a16="http://schemas.microsoft.com/office/drawing/2014/main" id="{D8B4D7D4-14B5-4E92-9787-1F16478391FE}"/>
                    </a:ext>
                  </a:extLst>
                </p:cNvPr>
                <p:cNvSpPr/>
                <p:nvPr/>
              </p:nvSpPr>
              <p:spPr bwMode="auto">
                <a:xfrm>
                  <a:off x="2349075" y="2260730"/>
                  <a:ext cx="1517227" cy="245410"/>
                </a:xfrm>
                <a:prstGeom prst="roundRect">
                  <a:avLst/>
                </a:prstGeom>
                <a:solidFill>
                  <a:schemeClr val="accent2"/>
                </a:solidFill>
                <a:ln w="38100"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>
                  <a:normAutofit fontScale="77500" lnSpcReduction="20000"/>
                </a:bodyPr>
                <a:lstStyle/>
                <a:p>
                  <a:pPr algn="ctr" eaLnBrk="1" hangingPunct="1">
                    <a:defRPr/>
                  </a:pPr>
                  <a:r>
                    <a:rPr lang="en-US" altLang="ko-KR" sz="2800" b="1" spc="300" dirty="0">
                      <a:solidFill>
                        <a:schemeClr val="tx1"/>
                      </a:solidFill>
                      <a:ea typeface="굴림" pitchFamily="50" charset="-127"/>
                    </a:rPr>
                    <a:t>count</a:t>
                  </a:r>
                  <a:endParaRPr kumimoji="0" lang="ko-KR" altLang="en-US" sz="2800" b="1" spc="300" dirty="0">
                    <a:solidFill>
                      <a:schemeClr val="tx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21" name="모서리가 둥근 직사각형 32">
                <a:extLst>
                  <a:ext uri="{FF2B5EF4-FFF2-40B4-BE49-F238E27FC236}">
                    <a16:creationId xmlns:a16="http://schemas.microsoft.com/office/drawing/2014/main" id="{39223249-2057-4A80-8B58-DDA1055EDB67}"/>
                  </a:ext>
                </a:extLst>
              </p:cNvPr>
              <p:cNvSpPr/>
              <p:nvPr/>
            </p:nvSpPr>
            <p:spPr bwMode="auto">
              <a:xfrm>
                <a:off x="7844033" y="2475611"/>
                <a:ext cx="1877418" cy="419329"/>
              </a:xfrm>
              <a:prstGeom prst="roundRect">
                <a:avLst/>
              </a:prstGeom>
              <a:solidFill>
                <a:schemeClr val="accent4">
                  <a:lumMod val="85000"/>
                  <a:lumOff val="15000"/>
                </a:schemeClr>
              </a:solidFill>
              <a:ln w="38100">
                <a:solidFill>
                  <a:srgbClr val="ED7D3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 fontScale="85000" lnSpcReduction="20000"/>
              </a:bodyPr>
              <a:lstStyle/>
              <a:p>
                <a:pPr algn="ctr" eaLnBrk="1" hangingPunct="1">
                  <a:defRPr/>
                </a:pPr>
                <a:r>
                  <a:rPr kumimoji="0" lang="en-US" altLang="ko-KR" b="1" spc="300" dirty="0">
                    <a:solidFill>
                      <a:schemeClr val="tx1"/>
                    </a:solidFill>
                    <a:ea typeface="굴림" pitchFamily="50" charset="-127"/>
                  </a:rPr>
                  <a:t>Direction 1</a:t>
                </a:r>
                <a:endParaRPr kumimoji="0" lang="ko-KR" altLang="en-US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  <p:sp>
            <p:nvSpPr>
              <p:cNvPr id="22" name="모서리가 둥근 직사각형 32">
                <a:extLst>
                  <a:ext uri="{FF2B5EF4-FFF2-40B4-BE49-F238E27FC236}">
                    <a16:creationId xmlns:a16="http://schemas.microsoft.com/office/drawing/2014/main" id="{ABE3FB52-9C01-424A-A92C-15B05C15C3DC}"/>
                  </a:ext>
                </a:extLst>
              </p:cNvPr>
              <p:cNvSpPr/>
              <p:nvPr/>
            </p:nvSpPr>
            <p:spPr bwMode="auto">
              <a:xfrm>
                <a:off x="7871058" y="3281080"/>
                <a:ext cx="1877418" cy="419329"/>
              </a:xfrm>
              <a:prstGeom prst="roundRect">
                <a:avLst/>
              </a:prstGeom>
              <a:solidFill>
                <a:schemeClr val="accent4">
                  <a:lumMod val="85000"/>
                  <a:lumOff val="15000"/>
                </a:schemeClr>
              </a:solidFill>
              <a:ln w="38100">
                <a:solidFill>
                  <a:srgbClr val="ED7D3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>
                <a:normAutofit fontScale="85000" lnSpcReduction="20000"/>
              </a:bodyPr>
              <a:lstStyle/>
              <a:p>
                <a:pPr algn="ctr" eaLnBrk="1" hangingPunct="1">
                  <a:defRPr/>
                </a:pPr>
                <a:r>
                  <a:rPr lang="en-US" altLang="ko-KR" b="1" spc="300" dirty="0">
                    <a:solidFill>
                      <a:schemeClr val="tx1"/>
                    </a:solidFill>
                    <a:ea typeface="굴림" pitchFamily="50" charset="-127"/>
                  </a:rPr>
                  <a:t>Direction 2</a:t>
                </a:r>
                <a:endParaRPr kumimoji="0" lang="ko-KR" altLang="en-US" b="1" spc="300" dirty="0">
                  <a:solidFill>
                    <a:schemeClr val="tx1"/>
                  </a:solidFill>
                  <a:ea typeface="굴림" pitchFamily="50" charset="-127"/>
                </a:endParaRPr>
              </a:p>
            </p:txBody>
          </p:sp>
        </p:grpSp>
        <p:sp>
          <p:nvSpPr>
            <p:cNvPr id="17" name="화살표: 위쪽/아래쪽 16">
              <a:extLst>
                <a:ext uri="{FF2B5EF4-FFF2-40B4-BE49-F238E27FC236}">
                  <a16:creationId xmlns:a16="http://schemas.microsoft.com/office/drawing/2014/main" id="{F263D176-3E12-4B04-A0A9-063FE9C64BAD}"/>
                </a:ext>
              </a:extLst>
            </p:cNvPr>
            <p:cNvSpPr/>
            <p:nvPr/>
          </p:nvSpPr>
          <p:spPr>
            <a:xfrm>
              <a:off x="1311924" y="646485"/>
              <a:ext cx="650421" cy="2187161"/>
            </a:xfrm>
            <a:prstGeom prst="upDownArrow">
              <a:avLst/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D8378D2-DFC5-4632-A7B6-49DD23C4118E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3514553" y="3762388"/>
              <a:ext cx="2016705" cy="2249"/>
            </a:xfrm>
            <a:prstGeom prst="straightConnector1">
              <a:avLst/>
            </a:prstGeom>
            <a:ln w="76200">
              <a:solidFill>
                <a:srgbClr val="ED7D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8A03CDD-5A35-4D05-AAB3-1FD30D1CF7C5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3541578" y="4436478"/>
              <a:ext cx="2016705" cy="2249"/>
            </a:xfrm>
            <a:prstGeom prst="straightConnector1">
              <a:avLst/>
            </a:prstGeom>
            <a:ln w="76200">
              <a:solidFill>
                <a:srgbClr val="ED7D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</a:rPr>
              <a:t>Linetracer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작동원리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036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2211</Words>
  <Application>Microsoft Office PowerPoint</Application>
  <PresentationFormat>와이드스크린</PresentationFormat>
  <Paragraphs>698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Braxton</vt:lpstr>
      <vt:lpstr>HY헤드라인M</vt:lpstr>
      <vt:lpstr>나눔스퀘어라운드 Bold</vt:lpstr>
      <vt:lpstr>맑은 고딕</vt:lpstr>
      <vt:lpstr>한양신명조</vt:lpstr>
      <vt:lpstr>함초롬바탕</vt:lpstr>
      <vt:lpstr>Aharoni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 hana</dc:creator>
  <cp:lastModifiedBy>이 창훈</cp:lastModifiedBy>
  <cp:revision>90</cp:revision>
  <dcterms:created xsi:type="dcterms:W3CDTF">2018-09-04T13:26:51Z</dcterms:created>
  <dcterms:modified xsi:type="dcterms:W3CDTF">2019-09-20T10:09:44Z</dcterms:modified>
</cp:coreProperties>
</file>